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9"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3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CCC1FD79-0D01-0B48-8F33-83FDB566C8FB}" type="datetimeFigureOut">
              <a:rPr lang="en-US" smtClean="0"/>
              <a:t>6/03/17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252312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CC1FD79-0D01-0B48-8F33-83FDB566C8FB}" type="datetimeFigureOut">
              <a:rPr lang="en-US" smtClean="0"/>
              <a:t>6/03/17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420139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CC1FD79-0D01-0B48-8F33-83FDB566C8FB}" type="datetimeFigureOut">
              <a:rPr lang="en-US" smtClean="0"/>
              <a:t>6/03/17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428455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CC1FD79-0D01-0B48-8F33-83FDB566C8FB}" type="datetimeFigureOut">
              <a:rPr lang="en-US" smtClean="0"/>
              <a:t>6/03/17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46692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CCC1FD79-0D01-0B48-8F33-83FDB566C8FB}" type="datetimeFigureOut">
              <a:rPr lang="en-US" smtClean="0"/>
              <a:t>6/03/17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347794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CCC1FD79-0D01-0B48-8F33-83FDB566C8FB}" type="datetimeFigureOut">
              <a:rPr lang="en-US" smtClean="0"/>
              <a:t>6/03/17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2739181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CCC1FD79-0D01-0B48-8F33-83FDB566C8FB}" type="datetimeFigureOut">
              <a:rPr lang="en-US" smtClean="0"/>
              <a:t>6/03/17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357766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CCC1FD79-0D01-0B48-8F33-83FDB566C8FB}" type="datetimeFigureOut">
              <a:rPr lang="en-US" smtClean="0"/>
              <a:t>6/03/17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3161912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1FD79-0D01-0B48-8F33-83FDB566C8FB}" type="datetimeFigureOut">
              <a:rPr lang="en-US" smtClean="0"/>
              <a:t>6/03/17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228444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CC1FD79-0D01-0B48-8F33-83FDB566C8FB}" type="datetimeFigureOut">
              <a:rPr lang="en-US" smtClean="0"/>
              <a:t>6/03/17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260790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CC1FD79-0D01-0B48-8F33-83FDB566C8FB}" type="datetimeFigureOut">
              <a:rPr lang="en-US" smtClean="0"/>
              <a:t>6/03/17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755A7-4FE7-4B46-BB5F-7DA4BEF6A111}" type="slidenum">
              <a:rPr lang="en-US" smtClean="0"/>
              <a:t>‹#›</a:t>
            </a:fld>
            <a:endParaRPr lang="en-US"/>
          </a:p>
        </p:txBody>
      </p:sp>
    </p:spTree>
    <p:extLst>
      <p:ext uri="{BB962C8B-B14F-4D97-AF65-F5344CB8AC3E}">
        <p14:creationId xmlns:p14="http://schemas.microsoft.com/office/powerpoint/2010/main" val="912225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1FD79-0D01-0B48-8F33-83FDB566C8FB}" type="datetimeFigureOut">
              <a:rPr lang="en-US" smtClean="0"/>
              <a:t>6/03/17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755A7-4FE7-4B46-BB5F-7DA4BEF6A111}" type="slidenum">
              <a:rPr lang="en-US" smtClean="0"/>
              <a:t>‹#›</a:t>
            </a:fld>
            <a:endParaRPr lang="en-US"/>
          </a:p>
        </p:txBody>
      </p:sp>
    </p:spTree>
    <p:extLst>
      <p:ext uri="{BB962C8B-B14F-4D97-AF65-F5344CB8AC3E}">
        <p14:creationId xmlns:p14="http://schemas.microsoft.com/office/powerpoint/2010/main" val="2724778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b="1" dirty="0"/>
              <a:t>INHERENT VICE: LIMITS AND TENSIONS</a:t>
            </a:r>
            <a:r>
              <a:rPr lang="en-NZ" dirty="0" smtClean="0">
                <a:effectLst/>
              </a:rPr>
              <a:t> </a:t>
            </a:r>
            <a:endParaRPr lang="en-US" dirty="0"/>
          </a:p>
        </p:txBody>
      </p:sp>
      <p:sp>
        <p:nvSpPr>
          <p:cNvPr id="3" name="Subtitle 2"/>
          <p:cNvSpPr>
            <a:spLocks noGrp="1"/>
          </p:cNvSpPr>
          <p:nvPr>
            <p:ph type="subTitle" idx="1"/>
          </p:nvPr>
        </p:nvSpPr>
        <p:spPr/>
        <p:txBody>
          <a:bodyPr/>
          <a:lstStyle/>
          <a:p>
            <a:r>
              <a:rPr lang="en-NZ" dirty="0"/>
              <a:t>Neil Campbell QC</a:t>
            </a:r>
            <a:r>
              <a:rPr lang="en-NZ" dirty="0" smtClean="0">
                <a:effectLst/>
              </a:rPr>
              <a:t> </a:t>
            </a:r>
          </a:p>
          <a:p>
            <a:r>
              <a:rPr lang="en-NZ" sz="2400" dirty="0" smtClean="0"/>
              <a:t>Shortland Chambers, Auckland</a:t>
            </a:r>
            <a:endParaRPr lang="en-NZ" sz="2400" dirty="0" smtClean="0">
              <a:effectLst/>
            </a:endParaRPr>
          </a:p>
          <a:p>
            <a:r>
              <a:rPr lang="en-NZ" sz="2400" dirty="0" smtClean="0"/>
              <a:t>March 2017</a:t>
            </a:r>
            <a:endParaRPr lang="en-US" sz="2400" dirty="0"/>
          </a:p>
        </p:txBody>
      </p:sp>
    </p:spTree>
    <p:extLst>
      <p:ext uri="{BB962C8B-B14F-4D97-AF65-F5344CB8AC3E}">
        <p14:creationId xmlns:p14="http://schemas.microsoft.com/office/powerpoint/2010/main" val="345116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i="1" dirty="0" smtClean="0"/>
              <a:t>The Cendor MOPU</a:t>
            </a:r>
            <a:r>
              <a:rPr lang="en-NZ" b="1" dirty="0" smtClean="0"/>
              <a:t> [2011] UKSC 5</a:t>
            </a:r>
            <a:r>
              <a:rPr lang="en-NZ" dirty="0" smtClean="0">
                <a:effectLst/>
              </a:rPr>
              <a:t> </a:t>
            </a:r>
            <a:endParaRPr lang="en-US" dirty="0"/>
          </a:p>
        </p:txBody>
      </p:sp>
      <p:sp>
        <p:nvSpPr>
          <p:cNvPr id="3" name="Content Placeholder 2"/>
          <p:cNvSpPr>
            <a:spLocks noGrp="1"/>
          </p:cNvSpPr>
          <p:nvPr>
            <p:ph idx="1"/>
          </p:nvPr>
        </p:nvSpPr>
        <p:spPr/>
        <p:txBody>
          <a:bodyPr/>
          <a:lstStyle/>
          <a:p>
            <a:r>
              <a:rPr lang="en-NZ" dirty="0" smtClean="0"/>
              <a:t>A week later one leg </a:t>
            </a:r>
            <a:r>
              <a:rPr lang="en-NZ" dirty="0"/>
              <a:t>broke </a:t>
            </a:r>
            <a:r>
              <a:rPr lang="en-NZ" dirty="0" smtClean="0"/>
              <a:t>off.  </a:t>
            </a:r>
            <a:r>
              <a:rPr lang="en-NZ" dirty="0"/>
              <a:t>The next day the other two legs broke </a:t>
            </a:r>
            <a:r>
              <a:rPr lang="en-NZ" dirty="0" smtClean="0"/>
              <a:t>off. </a:t>
            </a:r>
          </a:p>
          <a:p>
            <a:r>
              <a:rPr lang="en-NZ" dirty="0"/>
              <a:t>I</a:t>
            </a:r>
            <a:r>
              <a:rPr lang="en-NZ" dirty="0" smtClean="0"/>
              <a:t>nsurers declined claim, </a:t>
            </a:r>
            <a:r>
              <a:rPr lang="en-NZ" dirty="0"/>
              <a:t>relying on an exclusion </a:t>
            </a:r>
            <a:r>
              <a:rPr lang="en-NZ" dirty="0" smtClean="0"/>
              <a:t>for </a:t>
            </a:r>
            <a:r>
              <a:rPr lang="en-NZ" dirty="0"/>
              <a:t>“loss, damage or expense caused by inherent vice or nature of the subject matter insured”.</a:t>
            </a:r>
            <a:r>
              <a:rPr lang="en-NZ" dirty="0" smtClean="0">
                <a:effectLst/>
              </a:rPr>
              <a:t> </a:t>
            </a:r>
            <a:endParaRPr lang="en-US" dirty="0"/>
          </a:p>
        </p:txBody>
      </p:sp>
    </p:spTree>
    <p:extLst>
      <p:ext uri="{BB962C8B-B14F-4D97-AF65-F5344CB8AC3E}">
        <p14:creationId xmlns:p14="http://schemas.microsoft.com/office/powerpoint/2010/main" val="120645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i="1" dirty="0" smtClean="0"/>
              <a:t>The Cendor MOPU</a:t>
            </a:r>
            <a:r>
              <a:rPr lang="en-NZ" b="1" dirty="0" smtClean="0"/>
              <a:t> [2011] UKSC 5</a:t>
            </a:r>
            <a:r>
              <a:rPr lang="en-NZ" dirty="0" smtClean="0">
                <a:effectLst/>
              </a:rPr>
              <a:t>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NZ" dirty="0" smtClean="0"/>
              <a:t>The trial Judge’s factual findings:</a:t>
            </a:r>
            <a:endParaRPr lang="en-NZ" dirty="0"/>
          </a:p>
          <a:p>
            <a:pPr lvl="0"/>
            <a:r>
              <a:rPr lang="en-NZ" dirty="0"/>
              <a:t>The failure of the legs as the rig was towed round the Cape was very probable, but not inevitable.</a:t>
            </a:r>
          </a:p>
          <a:p>
            <a:pPr lvl="0"/>
            <a:r>
              <a:rPr lang="en-NZ" dirty="0"/>
              <a:t>A developed fatigue crack would not, on its own, have been sufficient to cause one of the legs to break off.  That required in addition a “leg breaking” stress that finally fractured the weakened steel.  The insurers’ expert said “you’ve got to catch it just right, if you want to make it actually fail all the way round”.</a:t>
            </a:r>
          </a:p>
          <a:p>
            <a:pPr lvl="0"/>
            <a:r>
              <a:rPr lang="en-NZ" dirty="0"/>
              <a:t>Once one leg had failed, the stresses on the others increased, and their failure was accelerated.</a:t>
            </a:r>
          </a:p>
          <a:p>
            <a:endParaRPr lang="en-US" dirty="0"/>
          </a:p>
        </p:txBody>
      </p:sp>
    </p:spTree>
    <p:extLst>
      <p:ext uri="{BB962C8B-B14F-4D97-AF65-F5344CB8AC3E}">
        <p14:creationId xmlns:p14="http://schemas.microsoft.com/office/powerpoint/2010/main" val="147475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i="1" dirty="0" smtClean="0"/>
              <a:t>The Cendor MOPU</a:t>
            </a:r>
            <a:r>
              <a:rPr lang="en-NZ" b="1" dirty="0" smtClean="0"/>
              <a:t> [2011] UKSC 5</a:t>
            </a:r>
            <a:r>
              <a:rPr lang="en-NZ" dirty="0" smtClean="0">
                <a:effectLst/>
              </a:rPr>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NZ" dirty="0"/>
              <a:t>The trial Judge </a:t>
            </a:r>
            <a:r>
              <a:rPr lang="en-NZ" dirty="0" smtClean="0"/>
              <a:t>concluded that: </a:t>
            </a:r>
          </a:p>
          <a:p>
            <a:r>
              <a:rPr lang="en-NZ" dirty="0" smtClean="0"/>
              <a:t>A case </a:t>
            </a:r>
            <a:r>
              <a:rPr lang="en-NZ" dirty="0"/>
              <a:t>of inherent vice: the real cause lay with the inherent inability of the legs to withstand the normal incidents of the voyage.  </a:t>
            </a:r>
            <a:endParaRPr lang="en-NZ" dirty="0" smtClean="0"/>
          </a:p>
          <a:p>
            <a:r>
              <a:rPr lang="en-NZ" dirty="0" smtClean="0"/>
              <a:t>The </a:t>
            </a:r>
            <a:r>
              <a:rPr lang="en-NZ" dirty="0"/>
              <a:t>Judge emphasised that the weather and waves at the time of the loss were within the ordinary range.  And a marine policy does not cover “the ordinary action of the wind and waves”.</a:t>
            </a:r>
            <a:r>
              <a:rPr lang="en-NZ" dirty="0" smtClean="0">
                <a:effectLst/>
              </a:rPr>
              <a:t> </a:t>
            </a:r>
            <a:endParaRPr lang="en-US" dirty="0"/>
          </a:p>
        </p:txBody>
      </p:sp>
    </p:spTree>
    <p:extLst>
      <p:ext uri="{BB962C8B-B14F-4D97-AF65-F5344CB8AC3E}">
        <p14:creationId xmlns:p14="http://schemas.microsoft.com/office/powerpoint/2010/main" val="2184880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i="1" dirty="0" smtClean="0"/>
              <a:t>The Cendor MOPU</a:t>
            </a:r>
            <a:r>
              <a:rPr lang="en-NZ" b="1" dirty="0" smtClean="0"/>
              <a:t> [2011] UKSC 5</a:t>
            </a:r>
            <a:r>
              <a:rPr lang="en-NZ" dirty="0" smtClean="0">
                <a:effectLst/>
              </a:rPr>
              <a:t> </a:t>
            </a:r>
            <a:endParaRPr lang="en-US" dirty="0"/>
          </a:p>
        </p:txBody>
      </p:sp>
      <p:sp>
        <p:nvSpPr>
          <p:cNvPr id="3" name="Content Placeholder 2"/>
          <p:cNvSpPr>
            <a:spLocks noGrp="1"/>
          </p:cNvSpPr>
          <p:nvPr>
            <p:ph idx="1"/>
          </p:nvPr>
        </p:nvSpPr>
        <p:spPr/>
        <p:txBody>
          <a:bodyPr/>
          <a:lstStyle/>
          <a:p>
            <a:r>
              <a:rPr lang="en-US" dirty="0" smtClean="0"/>
              <a:t>Court of Appeal and Supreme Court held for </a:t>
            </a:r>
            <a:r>
              <a:rPr lang="en-US" dirty="0" err="1" smtClean="0"/>
              <a:t>insureds</a:t>
            </a:r>
            <a:r>
              <a:rPr lang="en-US" dirty="0" smtClean="0"/>
              <a:t>.</a:t>
            </a:r>
          </a:p>
          <a:p>
            <a:r>
              <a:rPr lang="en-NZ" dirty="0"/>
              <a:t>In summary, per Lord Clarke:</a:t>
            </a:r>
            <a:r>
              <a:rPr lang="en-NZ" dirty="0" smtClean="0">
                <a:effectLst/>
              </a:rPr>
              <a:t> </a:t>
            </a:r>
          </a:p>
          <a:p>
            <a:pPr lvl="1"/>
            <a:r>
              <a:rPr lang="en-NZ" dirty="0"/>
              <a:t>It was not that the legs simply suffered severe metal fatigue and cracking, which would be fair wear and tear, but that the rig met what proved to be a leg breaking wave which was not bound to occur in the way that it did on any normal voyage round the Cape of Good Hope.</a:t>
            </a:r>
            <a:r>
              <a:rPr lang="en-NZ" dirty="0" smtClean="0">
                <a:effectLst/>
              </a:rPr>
              <a:t> </a:t>
            </a:r>
            <a:endParaRPr lang="en-US" dirty="0"/>
          </a:p>
        </p:txBody>
      </p:sp>
    </p:spTree>
    <p:extLst>
      <p:ext uri="{BB962C8B-B14F-4D97-AF65-F5344CB8AC3E}">
        <p14:creationId xmlns:p14="http://schemas.microsoft.com/office/powerpoint/2010/main" val="98676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i="1" dirty="0" smtClean="0"/>
              <a:t>The Cendor MOPU</a:t>
            </a:r>
            <a:r>
              <a:rPr lang="en-NZ" b="1" dirty="0" smtClean="0"/>
              <a:t> [2011] UKSC 5</a:t>
            </a:r>
            <a:r>
              <a:rPr lang="en-NZ" dirty="0" smtClean="0">
                <a:effectLst/>
              </a:rPr>
              <a:t> </a:t>
            </a:r>
            <a:endParaRPr lang="en-US" dirty="0"/>
          </a:p>
        </p:txBody>
      </p:sp>
      <p:sp>
        <p:nvSpPr>
          <p:cNvPr id="3" name="Content Placeholder 2"/>
          <p:cNvSpPr>
            <a:spLocks noGrp="1"/>
          </p:cNvSpPr>
          <p:nvPr>
            <p:ph idx="1"/>
          </p:nvPr>
        </p:nvSpPr>
        <p:spPr/>
        <p:txBody>
          <a:bodyPr/>
          <a:lstStyle/>
          <a:p>
            <a:pPr marL="0" indent="0">
              <a:buNone/>
            </a:pPr>
            <a:r>
              <a:rPr lang="en-NZ" dirty="0" smtClean="0"/>
              <a:t>Key </a:t>
            </a:r>
            <a:r>
              <a:rPr lang="en-NZ" dirty="0"/>
              <a:t>point:</a:t>
            </a:r>
          </a:p>
          <a:p>
            <a:pPr lvl="0"/>
            <a:r>
              <a:rPr lang="en-NZ" dirty="0"/>
              <a:t>There can be a fortuitous external accident even when the weather and waves are ordinary.  That is because the focus is on </a:t>
            </a:r>
            <a:r>
              <a:rPr lang="en-NZ" b="1" dirty="0"/>
              <a:t>the action of</a:t>
            </a:r>
            <a:r>
              <a:rPr lang="en-NZ" dirty="0"/>
              <a:t> the wind and waves.  If the action is ordinary, </a:t>
            </a:r>
            <a:r>
              <a:rPr lang="en-NZ" dirty="0" smtClean="0"/>
              <a:t>not covered.  </a:t>
            </a:r>
            <a:r>
              <a:rPr lang="en-NZ" dirty="0"/>
              <a:t>But if the action is fortuitous – such as the arrival of a leg-breaking </a:t>
            </a:r>
            <a:r>
              <a:rPr lang="en-NZ" dirty="0" smtClean="0"/>
              <a:t>wave – then the loss is </a:t>
            </a:r>
            <a:r>
              <a:rPr lang="en-NZ" dirty="0"/>
              <a:t>covered.</a:t>
            </a:r>
          </a:p>
          <a:p>
            <a:endParaRPr lang="en-US" dirty="0"/>
          </a:p>
        </p:txBody>
      </p:sp>
    </p:spTree>
    <p:extLst>
      <p:ext uri="{BB962C8B-B14F-4D97-AF65-F5344CB8AC3E}">
        <p14:creationId xmlns:p14="http://schemas.microsoft.com/office/powerpoint/2010/main" val="3835041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Inherent vice – onus </a:t>
            </a:r>
            <a:r>
              <a:rPr lang="en-NZ" b="1" dirty="0"/>
              <a:t>of proof</a:t>
            </a:r>
            <a:r>
              <a:rPr lang="en-NZ" dirty="0" smtClean="0">
                <a:effectLst/>
              </a:rPr>
              <a:t> </a:t>
            </a:r>
            <a:endParaRPr lang="en-US" dirty="0"/>
          </a:p>
        </p:txBody>
      </p:sp>
      <p:sp>
        <p:nvSpPr>
          <p:cNvPr id="3" name="Content Placeholder 2"/>
          <p:cNvSpPr>
            <a:spLocks noGrp="1"/>
          </p:cNvSpPr>
          <p:nvPr>
            <p:ph idx="1"/>
          </p:nvPr>
        </p:nvSpPr>
        <p:spPr/>
        <p:txBody>
          <a:bodyPr>
            <a:normAutofit fontScale="92500" lnSpcReduction="10000"/>
          </a:bodyPr>
          <a:lstStyle/>
          <a:p>
            <a:r>
              <a:rPr lang="en-NZ" dirty="0" smtClean="0"/>
              <a:t>Even in “all risks” cover, the </a:t>
            </a:r>
            <a:r>
              <a:rPr lang="en-US" dirty="0"/>
              <a:t>o</a:t>
            </a:r>
            <a:r>
              <a:rPr lang="en-US" dirty="0" smtClean="0"/>
              <a:t>nus is on insured to show that loss was caused by a fortuitous event.</a:t>
            </a:r>
          </a:p>
          <a:p>
            <a:r>
              <a:rPr lang="en-US" dirty="0" smtClean="0"/>
              <a:t>But the insured discharges this onus “when </a:t>
            </a:r>
            <a:r>
              <a:rPr lang="en-US" dirty="0"/>
              <a:t>he has proved that the loss was caused by some event covered by the general </a:t>
            </a:r>
            <a:r>
              <a:rPr lang="en-US" dirty="0" smtClean="0"/>
              <a:t>expression [“all risks”], </a:t>
            </a:r>
            <a:r>
              <a:rPr lang="en-US" dirty="0"/>
              <a:t>and he is not bound to go further and prove the exact nature of the accident or casualty which, in fact, occasioned his loss.</a:t>
            </a:r>
            <a:r>
              <a:rPr lang="en-NZ" dirty="0" smtClean="0">
                <a:effectLst/>
              </a:rPr>
              <a:t> “</a:t>
            </a:r>
          </a:p>
          <a:p>
            <a:pPr lvl="1"/>
            <a:r>
              <a:rPr lang="en-US" i="1" dirty="0"/>
              <a:t>British &amp; Foreign Marine Insurance Company v Gaunt</a:t>
            </a:r>
            <a:r>
              <a:rPr lang="en-US" dirty="0"/>
              <a:t> [1921] 2 AC 41 at 47 per Lord Birkenhead</a:t>
            </a:r>
            <a:r>
              <a:rPr lang="en-NZ" dirty="0" smtClean="0">
                <a:effectLst/>
              </a:rPr>
              <a:t> </a:t>
            </a:r>
            <a:endParaRPr lang="en-US" dirty="0"/>
          </a:p>
        </p:txBody>
      </p:sp>
    </p:spTree>
    <p:extLst>
      <p:ext uri="{BB962C8B-B14F-4D97-AF65-F5344CB8AC3E}">
        <p14:creationId xmlns:p14="http://schemas.microsoft.com/office/powerpoint/2010/main" val="372882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Inherent vice – onus of proof</a:t>
            </a:r>
            <a:r>
              <a:rPr lang="en-NZ" dirty="0" smtClean="0">
                <a:effectLst/>
              </a:rPr>
              <a:t> </a:t>
            </a:r>
            <a:endParaRPr lang="en-US" dirty="0"/>
          </a:p>
        </p:txBody>
      </p:sp>
      <p:sp>
        <p:nvSpPr>
          <p:cNvPr id="3" name="Content Placeholder 2"/>
          <p:cNvSpPr>
            <a:spLocks noGrp="1"/>
          </p:cNvSpPr>
          <p:nvPr>
            <p:ph idx="1"/>
          </p:nvPr>
        </p:nvSpPr>
        <p:spPr/>
        <p:txBody>
          <a:bodyPr/>
          <a:lstStyle/>
          <a:p>
            <a:pPr marL="0" indent="0">
              <a:buNone/>
            </a:pPr>
            <a:r>
              <a:rPr lang="en-US" dirty="0" smtClean="0"/>
              <a:t>“Indeed</a:t>
            </a:r>
            <a:r>
              <a:rPr lang="en-US" dirty="0"/>
              <a:t>, it would appear that all risks insurance arose for the very purpose of protecting the insured in those cases where difficulties of logical explanation or some mystery surrounded the disappearance of property</a:t>
            </a:r>
            <a:r>
              <a:rPr lang="en-US" dirty="0" smtClean="0"/>
              <a:t>.</a:t>
            </a:r>
            <a:r>
              <a:rPr lang="en-NZ" dirty="0" smtClean="0"/>
              <a:t>”</a:t>
            </a:r>
          </a:p>
          <a:p>
            <a:pPr lvl="1"/>
            <a:r>
              <a:rPr lang="en-US" i="1" dirty="0"/>
              <a:t>The </a:t>
            </a:r>
            <a:r>
              <a:rPr lang="en-US" i="1" dirty="0" err="1"/>
              <a:t>Delphine</a:t>
            </a:r>
            <a:r>
              <a:rPr lang="en-US" dirty="0"/>
              <a:t> [2001] 2 Lloyd’s Rep 542 at [11] per </a:t>
            </a:r>
            <a:r>
              <a:rPr lang="en-US" dirty="0" err="1"/>
              <a:t>Toulson</a:t>
            </a:r>
            <a:r>
              <a:rPr lang="en-US" dirty="0"/>
              <a:t> J</a:t>
            </a:r>
            <a:r>
              <a:rPr lang="en-NZ" dirty="0" smtClean="0">
                <a:effectLst/>
              </a:rPr>
              <a:t> </a:t>
            </a:r>
            <a:endParaRPr lang="en-US" dirty="0"/>
          </a:p>
        </p:txBody>
      </p:sp>
    </p:spTree>
    <p:extLst>
      <p:ext uri="{BB962C8B-B14F-4D97-AF65-F5344CB8AC3E}">
        <p14:creationId xmlns:p14="http://schemas.microsoft.com/office/powerpoint/2010/main" val="3716434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Non-marine insurance</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NZ" dirty="0"/>
              <a:t>Before looking at </a:t>
            </a:r>
            <a:r>
              <a:rPr lang="en-NZ" dirty="0" smtClean="0"/>
              <a:t>exclusions</a:t>
            </a:r>
            <a:r>
              <a:rPr lang="en-NZ" dirty="0"/>
              <a:t>, </a:t>
            </a:r>
            <a:r>
              <a:rPr lang="en-NZ" dirty="0" smtClean="0"/>
              <a:t>keep in mind some basic distinctions:</a:t>
            </a:r>
          </a:p>
          <a:p>
            <a:pPr lvl="1"/>
            <a:r>
              <a:rPr lang="en-US" dirty="0"/>
              <a:t>The insured risks – usually “accident” or “all risks”.</a:t>
            </a:r>
            <a:endParaRPr lang="en-NZ" sz="2400" dirty="0"/>
          </a:p>
          <a:p>
            <a:pPr lvl="1"/>
            <a:r>
              <a:rPr lang="en-US" dirty="0"/>
              <a:t>The insured event – loss of or damage to property caused by an insured risk.</a:t>
            </a:r>
            <a:endParaRPr lang="en-NZ" sz="2400" dirty="0"/>
          </a:p>
          <a:p>
            <a:pPr lvl="1"/>
            <a:r>
              <a:rPr lang="en-US" dirty="0"/>
              <a:t>The financial loss resulting from that insured event – usually the cost of repair or replacement</a:t>
            </a:r>
            <a:r>
              <a:rPr lang="en-US" dirty="0" smtClean="0"/>
              <a:t>.</a:t>
            </a:r>
            <a:endParaRPr lang="en-NZ" sz="2400" dirty="0"/>
          </a:p>
        </p:txBody>
      </p:sp>
    </p:spTree>
    <p:extLst>
      <p:ext uri="{BB962C8B-B14F-4D97-AF65-F5344CB8AC3E}">
        <p14:creationId xmlns:p14="http://schemas.microsoft.com/office/powerpoint/2010/main" val="100936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 concepts</a:t>
            </a:r>
            <a:endParaRPr lang="en-US" dirty="0"/>
          </a:p>
        </p:txBody>
      </p:sp>
      <p:sp>
        <p:nvSpPr>
          <p:cNvPr id="3" name="Content Placeholder 2"/>
          <p:cNvSpPr>
            <a:spLocks noGrp="1"/>
          </p:cNvSpPr>
          <p:nvPr>
            <p:ph idx="1"/>
          </p:nvPr>
        </p:nvSpPr>
        <p:spPr/>
        <p:txBody>
          <a:bodyPr/>
          <a:lstStyle/>
          <a:p>
            <a:pPr marL="0" indent="0">
              <a:buNone/>
            </a:pPr>
            <a:r>
              <a:rPr lang="en-US" dirty="0"/>
              <a:t>Exclusions </a:t>
            </a:r>
            <a:r>
              <a:rPr lang="en-US" dirty="0" smtClean="0"/>
              <a:t>usually </a:t>
            </a:r>
            <a:r>
              <a:rPr lang="en-US" dirty="0"/>
              <a:t>reflect one of those three </a:t>
            </a:r>
            <a:r>
              <a:rPr lang="en-US" dirty="0" smtClean="0"/>
              <a:t>concepts:</a:t>
            </a:r>
            <a:endParaRPr lang="en-NZ" dirty="0"/>
          </a:p>
          <a:p>
            <a:pPr lvl="0"/>
            <a:r>
              <a:rPr lang="en-US" dirty="0"/>
              <a:t>Some exclude particular risks.</a:t>
            </a:r>
            <a:endParaRPr lang="en-NZ" dirty="0"/>
          </a:p>
          <a:p>
            <a:pPr lvl="0"/>
            <a:r>
              <a:rPr lang="en-US" dirty="0"/>
              <a:t>Some exclude particular types of loss or damage, or particular types of property.</a:t>
            </a:r>
            <a:endParaRPr lang="en-NZ" dirty="0"/>
          </a:p>
          <a:p>
            <a:pPr lvl="0"/>
            <a:r>
              <a:rPr lang="en-US" dirty="0"/>
              <a:t>Some exclude particular types of financial loss.</a:t>
            </a:r>
            <a:endParaRPr lang="en-NZ" dirty="0"/>
          </a:p>
          <a:p>
            <a:endParaRPr lang="en-US" dirty="0"/>
          </a:p>
        </p:txBody>
      </p:sp>
    </p:spTree>
    <p:extLst>
      <p:ext uri="{BB962C8B-B14F-4D97-AF65-F5344CB8AC3E}">
        <p14:creationId xmlns:p14="http://schemas.microsoft.com/office/powerpoint/2010/main" val="2411924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Faulty </a:t>
            </a:r>
            <a:r>
              <a:rPr lang="en-NZ" dirty="0"/>
              <a:t>workmanship exclusions </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NZ" dirty="0" smtClean="0"/>
              <a:t>These also usually reflect those basic concepts:</a:t>
            </a:r>
          </a:p>
          <a:p>
            <a:pPr lvl="0"/>
            <a:r>
              <a:rPr lang="en-NZ" dirty="0" smtClean="0"/>
              <a:t>Some </a:t>
            </a:r>
            <a:r>
              <a:rPr lang="en-NZ" dirty="0"/>
              <a:t>exclude damage to property caused by faulty workmanship.</a:t>
            </a:r>
          </a:p>
          <a:p>
            <a:pPr lvl="0"/>
            <a:r>
              <a:rPr lang="en-NZ" dirty="0"/>
              <a:t>Some exclude damage to property that has a fault or defect in it.</a:t>
            </a:r>
          </a:p>
          <a:p>
            <a:pPr lvl="0"/>
            <a:r>
              <a:rPr lang="en-NZ" dirty="0"/>
              <a:t>Some exclude the cost of rectifying the faulty workmanship</a:t>
            </a:r>
            <a:r>
              <a:rPr lang="en-NZ" dirty="0" smtClean="0"/>
              <a:t>.</a:t>
            </a:r>
          </a:p>
          <a:p>
            <a:pPr marL="0" lvl="0" indent="0">
              <a:buNone/>
            </a:pPr>
            <a:r>
              <a:rPr lang="en-NZ" dirty="0" smtClean="0"/>
              <a:t>(And the exclusions often </a:t>
            </a:r>
            <a:r>
              <a:rPr lang="en-NZ" dirty="0"/>
              <a:t>say that they </a:t>
            </a:r>
            <a:r>
              <a:rPr lang="en-NZ" dirty="0" smtClean="0"/>
              <a:t>do </a:t>
            </a:r>
            <a:r>
              <a:rPr lang="en-NZ" dirty="0"/>
              <a:t>not apply to any resultant damage</a:t>
            </a:r>
            <a:r>
              <a:rPr lang="en-NZ" dirty="0" smtClean="0"/>
              <a:t>.</a:t>
            </a:r>
            <a:r>
              <a:rPr lang="en-NZ" dirty="0"/>
              <a:t>)</a:t>
            </a:r>
          </a:p>
          <a:p>
            <a:endParaRPr lang="en-US" dirty="0"/>
          </a:p>
        </p:txBody>
      </p:sp>
    </p:spTree>
    <p:extLst>
      <p:ext uri="{BB962C8B-B14F-4D97-AF65-F5344CB8AC3E}">
        <p14:creationId xmlns:p14="http://schemas.microsoft.com/office/powerpoint/2010/main" val="2945442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Inherent vice - introduction</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NZ" dirty="0" smtClean="0"/>
              <a:t>Marine </a:t>
            </a:r>
            <a:r>
              <a:rPr lang="en-NZ" dirty="0"/>
              <a:t>insurance concept.  </a:t>
            </a:r>
            <a:endParaRPr lang="en-NZ" dirty="0" smtClean="0"/>
          </a:p>
          <a:p>
            <a:r>
              <a:rPr lang="en-NZ" dirty="0" smtClean="0"/>
              <a:t>But </a:t>
            </a:r>
            <a:r>
              <a:rPr lang="en-NZ" dirty="0"/>
              <a:t>most non-marine policies have exceptions that </a:t>
            </a:r>
            <a:r>
              <a:rPr lang="en-NZ" dirty="0" smtClean="0"/>
              <a:t>have a similar rationale.</a:t>
            </a:r>
            <a:r>
              <a:rPr lang="en-NZ" dirty="0" smtClean="0">
                <a:effectLst/>
              </a:rPr>
              <a:t> </a:t>
            </a:r>
          </a:p>
        </p:txBody>
      </p:sp>
    </p:spTree>
    <p:extLst>
      <p:ext uri="{BB962C8B-B14F-4D97-AF65-F5344CB8AC3E}">
        <p14:creationId xmlns:p14="http://schemas.microsoft.com/office/powerpoint/2010/main" val="2332091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contract stupid</a:t>
            </a:r>
            <a:endParaRPr lang="en-US" dirty="0"/>
          </a:p>
        </p:txBody>
      </p:sp>
      <p:sp>
        <p:nvSpPr>
          <p:cNvPr id="3" name="Content Placeholder 2"/>
          <p:cNvSpPr>
            <a:spLocks noGrp="1"/>
          </p:cNvSpPr>
          <p:nvPr>
            <p:ph idx="1"/>
          </p:nvPr>
        </p:nvSpPr>
        <p:spPr/>
        <p:txBody>
          <a:bodyPr/>
          <a:lstStyle/>
          <a:p>
            <a:r>
              <a:rPr lang="en-US" dirty="0" smtClean="0"/>
              <a:t>(Self-explanatory, and directed at </a:t>
            </a:r>
            <a:r>
              <a:rPr lang="en-US" smtClean="0"/>
              <a:t>the presenter.)</a:t>
            </a:r>
            <a:endParaRPr lang="en-US"/>
          </a:p>
        </p:txBody>
      </p:sp>
    </p:spTree>
    <p:extLst>
      <p:ext uri="{BB962C8B-B14F-4D97-AF65-F5344CB8AC3E}">
        <p14:creationId xmlns:p14="http://schemas.microsoft.com/office/powerpoint/2010/main" val="838036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a:t>Pentagon </a:t>
            </a:r>
            <a:r>
              <a:rPr lang="en-NZ" b="1" i="1" dirty="0" smtClean="0"/>
              <a:t>v United States Fidelity </a:t>
            </a:r>
            <a:r>
              <a:rPr lang="en-NZ" b="1" i="1" dirty="0"/>
              <a:t>&amp; Guaranty Co</a:t>
            </a:r>
            <a:r>
              <a:rPr lang="en-NZ" b="1" dirty="0"/>
              <a:t> [1978] 1 Lloyd’s Rep 93</a:t>
            </a:r>
            <a:r>
              <a:rPr lang="en-NZ" dirty="0" smtClean="0">
                <a:effectLst/>
              </a:rPr>
              <a:t> </a:t>
            </a:r>
            <a:endParaRPr lang="en-US" dirty="0"/>
          </a:p>
        </p:txBody>
      </p:sp>
      <p:sp>
        <p:nvSpPr>
          <p:cNvPr id="3" name="Content Placeholder 2"/>
          <p:cNvSpPr>
            <a:spLocks noGrp="1"/>
          </p:cNvSpPr>
          <p:nvPr>
            <p:ph idx="1"/>
          </p:nvPr>
        </p:nvSpPr>
        <p:spPr/>
        <p:txBody>
          <a:bodyPr>
            <a:normAutofit fontScale="85000" lnSpcReduction="10000"/>
          </a:bodyPr>
          <a:lstStyle/>
          <a:p>
            <a:r>
              <a:rPr lang="en-NZ" dirty="0"/>
              <a:t>Contractor’s all risks policy</a:t>
            </a:r>
            <a:r>
              <a:rPr lang="en-NZ" dirty="0" smtClean="0"/>
              <a:t>.</a:t>
            </a:r>
          </a:p>
          <a:p>
            <a:r>
              <a:rPr lang="en-NZ" dirty="0" smtClean="0"/>
              <a:t>Insured </a:t>
            </a:r>
            <a:r>
              <a:rPr lang="en-NZ" dirty="0"/>
              <a:t>had agreed to build a sewerage treatment plant. </a:t>
            </a:r>
            <a:r>
              <a:rPr lang="en-NZ" dirty="0" smtClean="0"/>
              <a:t> Insured </a:t>
            </a:r>
            <a:r>
              <a:rPr lang="en-NZ" dirty="0"/>
              <a:t>had to lay steel struts across the top of a concrete tank with each end to be welded to a plate in the concrete wall beneath it. Before the struts were welded the insured tested the tanks by pouring water into them. The tank bulged and was ruined.</a:t>
            </a:r>
            <a:r>
              <a:rPr lang="en-NZ" dirty="0" smtClean="0">
                <a:effectLst/>
              </a:rPr>
              <a:t> </a:t>
            </a:r>
            <a:endParaRPr lang="en-NZ" dirty="0"/>
          </a:p>
          <a:p>
            <a:r>
              <a:rPr lang="en-NZ" dirty="0" smtClean="0"/>
              <a:t>The </a:t>
            </a:r>
            <a:r>
              <a:rPr lang="en-NZ" dirty="0"/>
              <a:t>policy had an exclusion for </a:t>
            </a:r>
            <a:r>
              <a:rPr lang="en-US" dirty="0"/>
              <a:t>“loss or damage caused by (</a:t>
            </a:r>
            <a:r>
              <a:rPr lang="en-US" dirty="0" err="1"/>
              <a:t>i</a:t>
            </a:r>
            <a:r>
              <a:rPr lang="en-US" dirty="0"/>
              <a:t>) faulty or improper material, or (ii) faulty or improper workmanship, or (iii) faulty or improper design”.</a:t>
            </a:r>
            <a:endParaRPr lang="en-NZ" dirty="0"/>
          </a:p>
          <a:p>
            <a:endParaRPr lang="en-US" dirty="0"/>
          </a:p>
        </p:txBody>
      </p:sp>
    </p:spTree>
    <p:extLst>
      <p:ext uri="{BB962C8B-B14F-4D97-AF65-F5344CB8AC3E}">
        <p14:creationId xmlns:p14="http://schemas.microsoft.com/office/powerpoint/2010/main" val="3294712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Walker </a:t>
            </a:r>
            <a:r>
              <a:rPr lang="en-US" b="1" i="1" dirty="0" smtClean="0"/>
              <a:t>v </a:t>
            </a:r>
            <a:r>
              <a:rPr lang="en-US" b="1" i="1" dirty="0"/>
              <a:t>Sun Alliance</a:t>
            </a:r>
            <a:r>
              <a:rPr lang="en-US" b="1" dirty="0"/>
              <a:t> (1999) 10 ANZ Ins </a:t>
            </a:r>
            <a:r>
              <a:rPr lang="en-US" b="1" dirty="0" err="1"/>
              <a:t>Cas</a:t>
            </a:r>
            <a:r>
              <a:rPr lang="en-US" b="1" dirty="0"/>
              <a:t> 74,681 (NSWCA)</a:t>
            </a:r>
            <a:r>
              <a:rPr lang="en-NZ" dirty="0" smtClean="0">
                <a:effectLst/>
              </a:rPr>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Contract works policy. </a:t>
            </a:r>
            <a:r>
              <a:rPr lang="en-US" dirty="0" smtClean="0"/>
              <a:t> Walker </a:t>
            </a:r>
            <a:r>
              <a:rPr lang="en-US" dirty="0"/>
              <a:t>had contracted to build three in-ground sewerage tanks.  Contract required Walker to repair, at its cost, any loss or damage to the </a:t>
            </a:r>
            <a:r>
              <a:rPr lang="en-US" dirty="0" smtClean="0"/>
              <a:t>tanks.</a:t>
            </a:r>
            <a:endParaRPr lang="en-NZ" dirty="0"/>
          </a:p>
          <a:p>
            <a:r>
              <a:rPr lang="en-US" dirty="0" smtClean="0"/>
              <a:t>Walker </a:t>
            </a:r>
            <a:r>
              <a:rPr lang="en-US" dirty="0"/>
              <a:t>built the tanks with </a:t>
            </a:r>
            <a:r>
              <a:rPr lang="en-US" dirty="0" err="1" smtClean="0"/>
              <a:t>fibreglass</a:t>
            </a:r>
            <a:r>
              <a:rPr lang="en-US" dirty="0" smtClean="0"/>
              <a:t> </a:t>
            </a:r>
            <a:r>
              <a:rPr lang="en-US" dirty="0"/>
              <a:t>walls, surrounded and topped by concrete.  </a:t>
            </a:r>
            <a:r>
              <a:rPr lang="en-US" dirty="0" err="1"/>
              <a:t>Fibreglass</a:t>
            </a:r>
            <a:r>
              <a:rPr lang="en-US" dirty="0"/>
              <a:t> walls </a:t>
            </a:r>
            <a:r>
              <a:rPr lang="en-US" dirty="0" smtClean="0"/>
              <a:t>found </a:t>
            </a:r>
            <a:r>
              <a:rPr lang="en-US" dirty="0"/>
              <a:t>to be defective, so Walker had to replace these.  To do this the concrete surrounds and topping (which weren’t defective) had to be broken up and replaced.</a:t>
            </a:r>
            <a:endParaRPr lang="en-NZ" dirty="0"/>
          </a:p>
          <a:p>
            <a:endParaRPr lang="en-US" dirty="0"/>
          </a:p>
        </p:txBody>
      </p:sp>
    </p:spTree>
    <p:extLst>
      <p:ext uri="{BB962C8B-B14F-4D97-AF65-F5344CB8AC3E}">
        <p14:creationId xmlns:p14="http://schemas.microsoft.com/office/powerpoint/2010/main" val="3676555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Walker v Sun Alliance</a:t>
            </a:r>
            <a:r>
              <a:rPr lang="en-US" b="1" dirty="0" smtClean="0"/>
              <a:t> (1999) 10 ANZ Ins </a:t>
            </a:r>
            <a:r>
              <a:rPr lang="en-US" b="1" dirty="0" err="1" smtClean="0"/>
              <a:t>Cas</a:t>
            </a:r>
            <a:r>
              <a:rPr lang="en-US" b="1" dirty="0" smtClean="0"/>
              <a:t> 74,681 (NSWCA)</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US" dirty="0"/>
              <a:t>E</a:t>
            </a:r>
            <a:r>
              <a:rPr lang="en-US" dirty="0" smtClean="0"/>
              <a:t>xclusion </a:t>
            </a:r>
            <a:r>
              <a:rPr lang="en-US" dirty="0"/>
              <a:t>for loss or damage caused by defective workmanship, but “this exclusion shall be limited to the part which is defective and shall not apply to any other part of parts lost or damaged in consequence thereof”.</a:t>
            </a:r>
            <a:r>
              <a:rPr lang="en-NZ" dirty="0" smtClean="0">
                <a:effectLst/>
              </a:rPr>
              <a:t> </a:t>
            </a:r>
          </a:p>
          <a:p>
            <a:r>
              <a:rPr lang="en-AU" dirty="0" smtClean="0"/>
              <a:t>Held: </a:t>
            </a:r>
            <a:r>
              <a:rPr lang="en-US" dirty="0" smtClean="0"/>
              <a:t>the </a:t>
            </a:r>
            <a:r>
              <a:rPr lang="en-US" dirty="0"/>
              <a:t>proviso did not apply.  </a:t>
            </a:r>
            <a:r>
              <a:rPr lang="en-US" dirty="0" smtClean="0"/>
              <a:t>The concrete </a:t>
            </a:r>
            <a:r>
              <a:rPr lang="en-US" dirty="0"/>
              <a:t>tops were integral to the tanks, and could not be seen as a separate part.</a:t>
            </a:r>
            <a:r>
              <a:rPr lang="en-NZ" dirty="0" smtClean="0">
                <a:effectLst/>
              </a:rPr>
              <a:t> </a:t>
            </a:r>
          </a:p>
        </p:txBody>
      </p:sp>
    </p:spTree>
    <p:extLst>
      <p:ext uri="{BB962C8B-B14F-4D97-AF65-F5344CB8AC3E}">
        <p14:creationId xmlns:p14="http://schemas.microsoft.com/office/powerpoint/2010/main" val="3808714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Walker v Sun Alliance</a:t>
            </a:r>
            <a:r>
              <a:rPr lang="en-US" b="1" dirty="0" smtClean="0"/>
              <a:t> (1999) 10 ANZ Ins </a:t>
            </a:r>
            <a:r>
              <a:rPr lang="en-US" b="1" dirty="0" err="1" smtClean="0"/>
              <a:t>Cas</a:t>
            </a:r>
            <a:r>
              <a:rPr lang="en-US" b="1" dirty="0" smtClean="0"/>
              <a:t> 74,681 (NSWCA)</a:t>
            </a:r>
            <a:r>
              <a:rPr lang="en-NZ" dirty="0" smtClean="0">
                <a:effectLst/>
              </a:rPr>
              <a:t>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Another view:</a:t>
            </a:r>
          </a:p>
          <a:p>
            <a:r>
              <a:rPr lang="en-US" dirty="0" smtClean="0"/>
              <a:t>The insured deliberately damaged the concrete in order to repair the tanks.  That damage was not accidental, therefore not covered at all.</a:t>
            </a:r>
            <a:r>
              <a:rPr lang="en-NZ" dirty="0" smtClean="0">
                <a:effectLst/>
              </a:rPr>
              <a:t> </a:t>
            </a:r>
            <a:endParaRPr lang="en-US" dirty="0" smtClean="0"/>
          </a:p>
          <a:p>
            <a:r>
              <a:rPr lang="en-US" dirty="0" smtClean="0"/>
              <a:t>Contrast: cost to </a:t>
            </a:r>
            <a:r>
              <a:rPr lang="en-US" dirty="0"/>
              <a:t>damage and remove undamaged property in order to </a:t>
            </a:r>
            <a:r>
              <a:rPr lang="en-US" dirty="0" smtClean="0"/>
              <a:t>repair damaged (and covered property).  Such cost is </a:t>
            </a:r>
            <a:r>
              <a:rPr lang="en-US" dirty="0"/>
              <a:t>just part of the financial consequences of the covered damage.  Mason P in </a:t>
            </a:r>
            <a:r>
              <a:rPr lang="en-US" i="1" dirty="0"/>
              <a:t>AXA </a:t>
            </a:r>
            <a:r>
              <a:rPr lang="en-US" i="1" dirty="0" err="1"/>
              <a:t>Golbal</a:t>
            </a:r>
            <a:r>
              <a:rPr lang="en-US" i="1" dirty="0"/>
              <a:t> Risks v Haskins Contractors</a:t>
            </a:r>
            <a:r>
              <a:rPr lang="en-US" dirty="0"/>
              <a:t> [2004] NSWCA 138 at [48]: “physical damage may have a cost impact that goes beyond addressing merely the integer of property that is physically marred”.</a:t>
            </a:r>
            <a:r>
              <a:rPr lang="en-NZ" dirty="0" smtClean="0">
                <a:effectLst/>
              </a:rPr>
              <a:t> </a:t>
            </a:r>
            <a:endParaRPr lang="en-US" dirty="0"/>
          </a:p>
        </p:txBody>
      </p:sp>
    </p:spTree>
    <p:extLst>
      <p:ext uri="{BB962C8B-B14F-4D97-AF65-F5344CB8AC3E}">
        <p14:creationId xmlns:p14="http://schemas.microsoft.com/office/powerpoint/2010/main" val="1288312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CA Blackwell (Contractors) Ltd v </a:t>
            </a:r>
            <a:r>
              <a:rPr lang="en-US" b="1" i="1" dirty="0" err="1"/>
              <a:t>Gerling</a:t>
            </a:r>
            <a:r>
              <a:rPr lang="en-US" b="1" dirty="0"/>
              <a:t> [2008] Lloyd’s Rep IR 529</a:t>
            </a:r>
            <a:r>
              <a:rPr lang="en-NZ" dirty="0" smtClean="0">
                <a:effectLst/>
              </a:rPr>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C</a:t>
            </a:r>
            <a:r>
              <a:rPr lang="en-US" dirty="0" smtClean="0"/>
              <a:t>ontractors </a:t>
            </a:r>
            <a:r>
              <a:rPr lang="en-US" dirty="0"/>
              <a:t>all risks </a:t>
            </a:r>
            <a:r>
              <a:rPr lang="en-US" dirty="0" smtClean="0"/>
              <a:t>policy. </a:t>
            </a:r>
            <a:r>
              <a:rPr lang="en-US" dirty="0" smtClean="0"/>
              <a:t>Blackwell was an earthworks subcontractor on a motorway construction project. </a:t>
            </a:r>
          </a:p>
          <a:p>
            <a:r>
              <a:rPr lang="en-US" dirty="0" smtClean="0"/>
              <a:t>Blackwell was responsible for ensuring temporary drainage for the site. During construction the capping and sub-formation were damaged during heavy rainfall. The insurer declined liability, saying that the damage arose from a defect in the temporary drainage, which the insurer said was part of the insured property.</a:t>
            </a:r>
            <a:r>
              <a:rPr lang="en-NZ" dirty="0" smtClean="0">
                <a:effectLst/>
              </a:rPr>
              <a:t> </a:t>
            </a:r>
            <a:endParaRPr lang="en-US" dirty="0" smtClean="0"/>
          </a:p>
        </p:txBody>
      </p:sp>
    </p:spTree>
    <p:extLst>
      <p:ext uri="{BB962C8B-B14F-4D97-AF65-F5344CB8AC3E}">
        <p14:creationId xmlns:p14="http://schemas.microsoft.com/office/powerpoint/2010/main" val="611408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CA Blackwell (Contractors) Ltd v </a:t>
            </a:r>
            <a:r>
              <a:rPr lang="en-US" b="1" i="1" dirty="0" err="1" smtClean="0"/>
              <a:t>Gerling</a:t>
            </a:r>
            <a:r>
              <a:rPr lang="en-US" b="1" dirty="0" smtClean="0"/>
              <a:t> [2008] Lloyd’s Rep IR 529</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US" dirty="0" smtClean="0"/>
              <a:t>Exclusion as follows:</a:t>
            </a:r>
            <a:endParaRPr lang="en-NZ" dirty="0" smtClean="0"/>
          </a:p>
          <a:p>
            <a:pPr marL="800100" lvl="2" indent="0">
              <a:buNone/>
            </a:pPr>
            <a:r>
              <a:rPr lang="en-US" dirty="0" smtClean="0"/>
              <a:t>This policy excludes loss of or damage to and the costs necessary to replace repair or rectify:</a:t>
            </a:r>
            <a:endParaRPr lang="en-NZ" dirty="0" smtClean="0"/>
          </a:p>
          <a:p>
            <a:pPr marL="800100" lvl="2" indent="0">
              <a:buNone/>
            </a:pPr>
            <a:r>
              <a:rPr lang="en-US" dirty="0" smtClean="0"/>
              <a:t>Property insured which is in a defective condition due to a defect in design plan specification materials or workmanship of such Property insured or any part thereof. …</a:t>
            </a:r>
            <a:endParaRPr lang="en-NZ" dirty="0" smtClean="0"/>
          </a:p>
          <a:p>
            <a:pPr marL="800100" lvl="2" indent="0">
              <a:buNone/>
            </a:pPr>
            <a:r>
              <a:rPr lang="en-US" dirty="0" smtClean="0"/>
              <a:t>Exclusion a) above shall not apply to other Property insured which is free of the defective condition that is damaged in consequence thereof.</a:t>
            </a:r>
            <a:endParaRPr lang="en-NZ" dirty="0" smtClean="0"/>
          </a:p>
          <a:p>
            <a:endParaRPr lang="en-US" dirty="0"/>
          </a:p>
        </p:txBody>
      </p:sp>
    </p:spTree>
    <p:extLst>
      <p:ext uri="{BB962C8B-B14F-4D97-AF65-F5344CB8AC3E}">
        <p14:creationId xmlns:p14="http://schemas.microsoft.com/office/powerpoint/2010/main" val="3227137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CA Blackwell (Contractors) Ltd v </a:t>
            </a:r>
            <a:r>
              <a:rPr lang="en-US" b="1" i="1" dirty="0" err="1" smtClean="0"/>
              <a:t>Gerling</a:t>
            </a:r>
            <a:r>
              <a:rPr lang="en-US" b="1" dirty="0" smtClean="0"/>
              <a:t> [2008] Lloyd’s Rep IR 529</a:t>
            </a:r>
            <a:r>
              <a:rPr lang="en-NZ" dirty="0" smtClean="0">
                <a:effectLst/>
              </a:rPr>
              <a:t>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Tuckey</a:t>
            </a:r>
            <a:r>
              <a:rPr lang="en-US" dirty="0"/>
              <a:t> LJ</a:t>
            </a:r>
            <a:r>
              <a:rPr lang="en-NZ" dirty="0" smtClean="0">
                <a:effectLst/>
              </a:rPr>
              <a:t> </a:t>
            </a:r>
          </a:p>
          <a:p>
            <a:r>
              <a:rPr lang="en-US" dirty="0" smtClean="0"/>
              <a:t>[16</a:t>
            </a:r>
            <a:r>
              <a:rPr lang="en-US" dirty="0"/>
              <a:t>] … </a:t>
            </a:r>
            <a:r>
              <a:rPr lang="en-US" dirty="0" smtClean="0"/>
              <a:t>[The exclusion] prevents </a:t>
            </a:r>
            <a:r>
              <a:rPr lang="en-US" dirty="0"/>
              <a:t>the insurer from having to pay for the replacement, repair or rectification of property which was already in a defective condition at the time the fortuity covered by the policy occurred. </a:t>
            </a:r>
            <a:r>
              <a:rPr lang="en-US" dirty="0" smtClean="0"/>
              <a:t>… the </a:t>
            </a:r>
            <a:r>
              <a:rPr lang="en-US" dirty="0"/>
              <a:t>property would have had to be repaired, etc. by the contractor or others in any event</a:t>
            </a:r>
            <a:r>
              <a:rPr lang="en-US" dirty="0" smtClean="0"/>
              <a:t>.</a:t>
            </a:r>
          </a:p>
          <a:p>
            <a:r>
              <a:rPr lang="en-US" dirty="0"/>
              <a:t>[17] What is important to note is that the exclusion is not of loss or damage </a:t>
            </a:r>
            <a:r>
              <a:rPr lang="en-US" u="sng" dirty="0"/>
              <a:t>caused</a:t>
            </a:r>
            <a:r>
              <a:rPr lang="en-US" dirty="0"/>
              <a:t> by a defect in workmanship, etc. The cause of the loss or damage is irrelevant. </a:t>
            </a:r>
            <a:endParaRPr lang="en-NZ" dirty="0"/>
          </a:p>
          <a:p>
            <a:endParaRPr lang="en-US" dirty="0"/>
          </a:p>
        </p:txBody>
      </p:sp>
    </p:spTree>
    <p:extLst>
      <p:ext uri="{BB962C8B-B14F-4D97-AF65-F5344CB8AC3E}">
        <p14:creationId xmlns:p14="http://schemas.microsoft.com/office/powerpoint/2010/main" val="1351230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CA Blackwell (Contractors) Ltd v </a:t>
            </a:r>
            <a:r>
              <a:rPr lang="en-US" b="1" i="1" dirty="0" err="1" smtClean="0"/>
              <a:t>Gerling</a:t>
            </a:r>
            <a:r>
              <a:rPr lang="en-US" b="1" dirty="0" smtClean="0"/>
              <a:t> [2008] Lloyd’s Rep IR 529</a:t>
            </a:r>
            <a:r>
              <a:rPr lang="en-NZ" dirty="0" smtClean="0">
                <a:effectLst/>
              </a:rPr>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“Provided </a:t>
            </a:r>
            <a:r>
              <a:rPr lang="en-US" dirty="0"/>
              <a:t>the insurer can show that the property was in a defective condition the exclusion applies. </a:t>
            </a:r>
            <a:r>
              <a:rPr lang="en-US" dirty="0" smtClean="0"/>
              <a:t>So</a:t>
            </a:r>
            <a:r>
              <a:rPr lang="en-US" dirty="0"/>
              <a:t> </a:t>
            </a:r>
            <a:r>
              <a:rPr lang="en-US" dirty="0" smtClean="0"/>
              <a:t>… if </a:t>
            </a:r>
            <a:r>
              <a:rPr lang="en-US" dirty="0"/>
              <a:t>the capping and sub-formation were in a defective condition when damaged the exclusion would apply even if the damage had been caused by a bomb falling onto it</a:t>
            </a:r>
            <a:r>
              <a:rPr lang="en-US" dirty="0" smtClean="0"/>
              <a:t>.”</a:t>
            </a:r>
          </a:p>
          <a:p>
            <a:r>
              <a:rPr lang="en-US" dirty="0" smtClean="0"/>
              <a:t>“Conversely</a:t>
            </a:r>
            <a:r>
              <a:rPr lang="en-US" dirty="0"/>
              <a:t>, if it was not in a defective condition, but the damage had been caused by a failure, say, to cover some part of the road with a tarpaulin, the exclusion would not apply. The damage would have been caused by defective workmanship but the property insured was not in a defective condition</a:t>
            </a:r>
            <a:r>
              <a:rPr lang="en-US" dirty="0" smtClean="0"/>
              <a:t>.”</a:t>
            </a:r>
            <a:r>
              <a:rPr lang="en-NZ" dirty="0" smtClean="0">
                <a:effectLst/>
              </a:rPr>
              <a:t> </a:t>
            </a:r>
            <a:endParaRPr lang="en-US" dirty="0"/>
          </a:p>
        </p:txBody>
      </p:sp>
    </p:spTree>
    <p:extLst>
      <p:ext uri="{BB962C8B-B14F-4D97-AF65-F5344CB8AC3E}">
        <p14:creationId xmlns:p14="http://schemas.microsoft.com/office/powerpoint/2010/main" val="4195530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Recreational Services Ltd v QBE</a:t>
            </a:r>
            <a:r>
              <a:rPr lang="en-US" b="1" dirty="0"/>
              <a:t> (2006) 14 ANZ Ins </a:t>
            </a:r>
            <a:r>
              <a:rPr lang="en-US" b="1" dirty="0" err="1"/>
              <a:t>Cas</a:t>
            </a:r>
            <a:r>
              <a:rPr lang="en-US" b="1" dirty="0"/>
              <a:t> 75,106</a:t>
            </a:r>
            <a:r>
              <a:rPr lang="en-NZ" dirty="0" smtClean="0">
                <a:effectLst/>
              </a:rPr>
              <a:t>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Public </a:t>
            </a:r>
            <a:r>
              <a:rPr lang="en-US" dirty="0"/>
              <a:t>liability insurance policy that provided</a:t>
            </a:r>
            <a:endParaRPr lang="en-NZ" dirty="0"/>
          </a:p>
          <a:p>
            <a:pPr marL="400050" lvl="1" indent="0">
              <a:buNone/>
            </a:pPr>
            <a:r>
              <a:rPr lang="en-US" dirty="0" smtClean="0"/>
              <a:t>QBE </a:t>
            </a:r>
            <a:r>
              <a:rPr lang="en-US" dirty="0"/>
              <a:t>shall not indemnify the insured for any liability in respect of:</a:t>
            </a:r>
            <a:endParaRPr lang="en-NZ" dirty="0"/>
          </a:p>
          <a:p>
            <a:pPr marL="400050" lvl="1" indent="0">
              <a:buNone/>
            </a:pPr>
            <a:r>
              <a:rPr lang="en-US" dirty="0"/>
              <a:t> </a:t>
            </a:r>
            <a:endParaRPr lang="en-NZ" dirty="0"/>
          </a:p>
          <a:p>
            <a:pPr marL="400050" lvl="1" indent="0">
              <a:buNone/>
            </a:pPr>
            <a:r>
              <a:rPr lang="en-US" dirty="0"/>
              <a:t>17. The cost of:</a:t>
            </a:r>
            <a:endParaRPr lang="en-NZ" dirty="0"/>
          </a:p>
          <a:p>
            <a:pPr marL="400050" lvl="1" indent="0">
              <a:buNone/>
            </a:pPr>
            <a:r>
              <a:rPr lang="en-US" dirty="0"/>
              <a:t> </a:t>
            </a:r>
            <a:endParaRPr lang="en-NZ" dirty="0"/>
          </a:p>
          <a:p>
            <a:pPr marL="400050" lvl="1" indent="0">
              <a:buNone/>
            </a:pPr>
            <a:r>
              <a:rPr lang="en-US" dirty="0"/>
              <a:t>17.1 rectifying, repairing or replacing defective or faulty materials;</a:t>
            </a:r>
            <a:endParaRPr lang="en-NZ" dirty="0"/>
          </a:p>
          <a:p>
            <a:pPr marL="400050" lvl="1" indent="0">
              <a:buNone/>
            </a:pPr>
            <a:r>
              <a:rPr lang="en-US" dirty="0"/>
              <a:t> </a:t>
            </a:r>
            <a:endParaRPr lang="en-NZ" dirty="0"/>
          </a:p>
          <a:p>
            <a:pPr marL="400050" lvl="1" indent="0">
              <a:buNone/>
            </a:pPr>
            <a:r>
              <a:rPr lang="en-US" dirty="0"/>
              <a:t>17.2 remedying any failure or fault, defect, error or omission in any design, plan or specification;</a:t>
            </a:r>
            <a:endParaRPr lang="en-NZ" dirty="0"/>
          </a:p>
          <a:p>
            <a:pPr marL="400050" lvl="1" indent="0">
              <a:buNone/>
            </a:pPr>
            <a:r>
              <a:rPr lang="en-US" dirty="0"/>
              <a:t> </a:t>
            </a:r>
            <a:endParaRPr lang="en-NZ" dirty="0"/>
          </a:p>
          <a:p>
            <a:pPr marL="400050" lvl="1" indent="0">
              <a:buNone/>
            </a:pPr>
            <a:r>
              <a:rPr lang="en-US" dirty="0"/>
              <a:t>17.3 remedying faulty workmanship …</a:t>
            </a:r>
            <a:endParaRPr lang="en-NZ" dirty="0"/>
          </a:p>
          <a:p>
            <a:endParaRPr lang="en-US" dirty="0"/>
          </a:p>
        </p:txBody>
      </p:sp>
    </p:spTree>
    <p:extLst>
      <p:ext uri="{BB962C8B-B14F-4D97-AF65-F5344CB8AC3E}">
        <p14:creationId xmlns:p14="http://schemas.microsoft.com/office/powerpoint/2010/main" val="295832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Inherent vice </a:t>
            </a:r>
            <a:r>
              <a:rPr lang="en-NZ" b="1" dirty="0" smtClean="0"/>
              <a:t>in marine insurance</a:t>
            </a:r>
            <a:endParaRPr lang="en-US" dirty="0"/>
          </a:p>
        </p:txBody>
      </p:sp>
      <p:sp>
        <p:nvSpPr>
          <p:cNvPr id="3" name="Content Placeholder 2"/>
          <p:cNvSpPr>
            <a:spLocks noGrp="1"/>
          </p:cNvSpPr>
          <p:nvPr>
            <p:ph idx="1"/>
          </p:nvPr>
        </p:nvSpPr>
        <p:spPr/>
        <p:txBody>
          <a:bodyPr>
            <a:normAutofit/>
          </a:bodyPr>
          <a:lstStyle/>
          <a:p>
            <a:r>
              <a:rPr lang="en-NZ" dirty="0" smtClean="0"/>
              <a:t>Marine Insurance Act 1908, s 55(2)(c):</a:t>
            </a:r>
            <a:r>
              <a:rPr lang="en-NZ" dirty="0" smtClean="0">
                <a:effectLst/>
              </a:rPr>
              <a:t> </a:t>
            </a:r>
          </a:p>
          <a:p>
            <a:pPr marL="457200" lvl="1" indent="0">
              <a:buNone/>
            </a:pPr>
            <a:r>
              <a:rPr lang="en-NZ" dirty="0" smtClean="0">
                <a:effectLst/>
              </a:rPr>
              <a:t>“</a:t>
            </a:r>
            <a:r>
              <a:rPr lang="en-US" dirty="0" smtClean="0"/>
              <a:t>Unless the policy otherwise provides, the insurer is not liable for ordinary wear and tear, ordinary leakage and breakage, inherent vice or nature of the subject-matter insured</a:t>
            </a:r>
            <a:r>
              <a:rPr lang="en-NZ" dirty="0" smtClean="0">
                <a:effectLst/>
              </a:rPr>
              <a:t> …”</a:t>
            </a:r>
            <a:endParaRPr lang="en-US" dirty="0" smtClean="0"/>
          </a:p>
        </p:txBody>
      </p:sp>
    </p:spTree>
    <p:extLst>
      <p:ext uri="{BB962C8B-B14F-4D97-AF65-F5344CB8AC3E}">
        <p14:creationId xmlns:p14="http://schemas.microsoft.com/office/powerpoint/2010/main" val="3221795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Recreational Services Ltd v QBE</a:t>
            </a:r>
            <a:r>
              <a:rPr lang="en-US" b="1" dirty="0" smtClean="0"/>
              <a:t> (2006) 14 ANZ Ins </a:t>
            </a:r>
            <a:r>
              <a:rPr lang="en-US" b="1" dirty="0" err="1" smtClean="0"/>
              <a:t>Cas</a:t>
            </a:r>
            <a:r>
              <a:rPr lang="en-US" b="1" dirty="0" smtClean="0"/>
              <a:t> 75,106</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US" dirty="0"/>
              <a:t>Recreational </a:t>
            </a:r>
            <a:r>
              <a:rPr lang="en-US" dirty="0" smtClean="0"/>
              <a:t>Services </a:t>
            </a:r>
            <a:r>
              <a:rPr lang="en-US" dirty="0"/>
              <a:t>was contracted by a golf club to maintain its greens. It applied herbicide instead of fungicide to some of the greens. This caused substantial </a:t>
            </a:r>
            <a:r>
              <a:rPr lang="en-US" dirty="0" smtClean="0"/>
              <a:t>damage.</a:t>
            </a:r>
          </a:p>
          <a:p>
            <a:r>
              <a:rPr lang="en-US" dirty="0" smtClean="0"/>
              <a:t> </a:t>
            </a:r>
            <a:r>
              <a:rPr lang="en-US" dirty="0"/>
              <a:t>QBE </a:t>
            </a:r>
            <a:r>
              <a:rPr lang="en-US" dirty="0" smtClean="0"/>
              <a:t>declined </a:t>
            </a:r>
            <a:r>
              <a:rPr lang="en-US" dirty="0"/>
              <a:t>cover for a sum of about $70,000 incurred by the insured in restoring and </a:t>
            </a:r>
            <a:r>
              <a:rPr lang="en-US" dirty="0" err="1"/>
              <a:t>resewing</a:t>
            </a:r>
            <a:r>
              <a:rPr lang="en-US" dirty="0"/>
              <a:t> the damaged greens, relying on </a:t>
            </a:r>
            <a:r>
              <a:rPr lang="en-US" dirty="0" smtClean="0"/>
              <a:t>the exclusion. </a:t>
            </a:r>
            <a:endParaRPr lang="en-US" dirty="0"/>
          </a:p>
        </p:txBody>
      </p:sp>
    </p:spTree>
    <p:extLst>
      <p:ext uri="{BB962C8B-B14F-4D97-AF65-F5344CB8AC3E}">
        <p14:creationId xmlns:p14="http://schemas.microsoft.com/office/powerpoint/2010/main" val="128639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Recreational Services Ltd v QBE</a:t>
            </a:r>
            <a:r>
              <a:rPr lang="en-US" b="1" dirty="0" smtClean="0"/>
              <a:t> (2006) 14 ANZ Ins </a:t>
            </a:r>
            <a:r>
              <a:rPr lang="en-US" b="1" dirty="0" err="1" smtClean="0"/>
              <a:t>Cas</a:t>
            </a:r>
            <a:r>
              <a:rPr lang="en-US" b="1" dirty="0" smtClean="0"/>
              <a:t> 75,106</a:t>
            </a:r>
            <a:r>
              <a:rPr lang="en-NZ" dirty="0" smtClean="0">
                <a:effectLst/>
              </a:rPr>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Insured: the </a:t>
            </a:r>
            <a:r>
              <a:rPr lang="en-US" dirty="0"/>
              <a:t>exclusion excluded “only the cost of carrying out the work again and did not exclude the cost of remedying property damage”.</a:t>
            </a:r>
            <a:r>
              <a:rPr lang="en-NZ" dirty="0" smtClean="0">
                <a:effectLst/>
              </a:rPr>
              <a:t> </a:t>
            </a:r>
            <a:endParaRPr lang="en-US" dirty="0"/>
          </a:p>
          <a:p>
            <a:r>
              <a:rPr lang="en-US" dirty="0" err="1" smtClean="0"/>
              <a:t>Randerson</a:t>
            </a:r>
            <a:r>
              <a:rPr lang="en-US" dirty="0" smtClean="0"/>
              <a:t> J at [13]:</a:t>
            </a:r>
          </a:p>
          <a:p>
            <a:pPr marL="800100" lvl="2" indent="0">
              <a:buNone/>
            </a:pPr>
            <a:r>
              <a:rPr lang="en-NZ" dirty="0"/>
              <a:t>I am not persuaded that the cost of remedying the faulty workmanship </a:t>
            </a:r>
            <a:r>
              <a:rPr lang="en-NZ" dirty="0" smtClean="0"/>
              <a:t>… refers </a:t>
            </a:r>
            <a:r>
              <a:rPr lang="en-NZ" dirty="0"/>
              <a:t>only to the cost of doing the work again properly. In my view, to remedy faulty workmanship means to make it good or put it right. </a:t>
            </a:r>
            <a:r>
              <a:rPr lang="en-NZ" dirty="0" smtClean="0"/>
              <a:t>… [T]he </a:t>
            </a:r>
            <a:r>
              <a:rPr lang="en-NZ" dirty="0"/>
              <a:t>cost of remedying faulty workmanship must include all the costs reasonably necessary to restore the subject matter of the faulty work to the state it would have been in if the work had been performed to the proper standard, including any property damage to the subject matter caused in the course of carrying out the faulty work.</a:t>
            </a:r>
            <a:r>
              <a:rPr lang="en-NZ" dirty="0" smtClean="0">
                <a:effectLst/>
              </a:rPr>
              <a:t> </a:t>
            </a:r>
            <a:endParaRPr lang="en-US" dirty="0"/>
          </a:p>
        </p:txBody>
      </p:sp>
    </p:spTree>
    <p:extLst>
      <p:ext uri="{BB962C8B-B14F-4D97-AF65-F5344CB8AC3E}">
        <p14:creationId xmlns:p14="http://schemas.microsoft.com/office/powerpoint/2010/main" val="1970376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i="1" dirty="0"/>
              <a:t>Holmes Construction </a:t>
            </a:r>
            <a:r>
              <a:rPr lang="en-NZ" i="1" dirty="0" smtClean="0"/>
              <a:t>v Vero</a:t>
            </a:r>
            <a:br>
              <a:rPr lang="en-NZ" i="1" dirty="0" smtClean="0"/>
            </a:br>
            <a:r>
              <a:rPr lang="en-NZ" i="1" dirty="0" smtClean="0"/>
              <a:t>(District Court)</a:t>
            </a:r>
            <a:endParaRPr lang="en-US" dirty="0"/>
          </a:p>
        </p:txBody>
      </p:sp>
      <p:sp>
        <p:nvSpPr>
          <p:cNvPr id="3" name="Content Placeholder 2"/>
          <p:cNvSpPr>
            <a:spLocks noGrp="1"/>
          </p:cNvSpPr>
          <p:nvPr>
            <p:ph idx="1"/>
          </p:nvPr>
        </p:nvSpPr>
        <p:spPr/>
        <p:txBody>
          <a:bodyPr>
            <a:normAutofit fontScale="92500"/>
          </a:bodyPr>
          <a:lstStyle/>
          <a:p>
            <a:r>
              <a:rPr lang="en-US" dirty="0" smtClean="0"/>
              <a:t>Contract works policy. </a:t>
            </a:r>
            <a:r>
              <a:rPr lang="en-NZ" dirty="0" smtClean="0"/>
              <a:t>Construction of apartment block.  Surfaceworks engaged to carry out exterior painting and plastering. </a:t>
            </a:r>
          </a:p>
          <a:p>
            <a:r>
              <a:rPr lang="en-NZ" dirty="0" smtClean="0"/>
              <a:t>Surfaceworks failed to protect or mask windows that had already been installed. As a result, plaster particles attached to the exterior of the windows. Removal of the particles revealed, or caused, damage to the windows, and all the windows had to be replaced.</a:t>
            </a:r>
            <a:r>
              <a:rPr lang="en-NZ" dirty="0" smtClean="0">
                <a:effectLst/>
              </a:rPr>
              <a:t> </a:t>
            </a:r>
            <a:endParaRPr lang="en-US" dirty="0" smtClean="0"/>
          </a:p>
          <a:p>
            <a:endParaRPr lang="en-US" dirty="0"/>
          </a:p>
        </p:txBody>
      </p:sp>
    </p:spTree>
    <p:extLst>
      <p:ext uri="{BB962C8B-B14F-4D97-AF65-F5344CB8AC3E}">
        <p14:creationId xmlns:p14="http://schemas.microsoft.com/office/powerpoint/2010/main" val="1743135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i="1" dirty="0" smtClean="0"/>
              <a:t>Holmes Construction v Vero</a:t>
            </a:r>
            <a:br>
              <a:rPr lang="en-NZ" i="1" dirty="0" smtClean="0"/>
            </a:br>
            <a:r>
              <a:rPr lang="en-NZ" i="1" dirty="0" smtClean="0"/>
              <a:t>(District Court)</a:t>
            </a:r>
            <a:endParaRPr lang="en-US" dirty="0"/>
          </a:p>
        </p:txBody>
      </p:sp>
      <p:sp>
        <p:nvSpPr>
          <p:cNvPr id="3" name="Content Placeholder 2"/>
          <p:cNvSpPr>
            <a:spLocks noGrp="1"/>
          </p:cNvSpPr>
          <p:nvPr>
            <p:ph idx="1"/>
          </p:nvPr>
        </p:nvSpPr>
        <p:spPr/>
        <p:txBody>
          <a:bodyPr>
            <a:normAutofit fontScale="92500"/>
          </a:bodyPr>
          <a:lstStyle/>
          <a:p>
            <a:r>
              <a:rPr lang="en-US" dirty="0" smtClean="0"/>
              <a:t>Exclusion for </a:t>
            </a:r>
            <a:r>
              <a:rPr lang="en-NZ" dirty="0" smtClean="0"/>
              <a:t>“the cost of repairing, replacing or rectifying any part of the contract works”:</a:t>
            </a:r>
          </a:p>
          <a:p>
            <a:pPr lvl="1"/>
            <a:r>
              <a:rPr lang="en-NZ" dirty="0" smtClean="0"/>
              <a:t>In which there is a “fault, defect, error or omission in design, plan or specification”; or</a:t>
            </a:r>
          </a:p>
          <a:p>
            <a:pPr lvl="1"/>
            <a:r>
              <a:rPr lang="en-NZ" dirty="0" smtClean="0"/>
              <a:t>Which is “defective in material or workmanship”.</a:t>
            </a:r>
          </a:p>
          <a:p>
            <a:r>
              <a:rPr lang="en-NZ" dirty="0" smtClean="0"/>
              <a:t>In each case the exclusion applied only to the “part ... immediately affected”.</a:t>
            </a:r>
          </a:p>
          <a:p>
            <a:r>
              <a:rPr lang="en-NZ" dirty="0"/>
              <a:t>Vero argued that the windows became defective as a result of the plaster going on them. </a:t>
            </a:r>
            <a:endParaRPr lang="en-NZ" dirty="0" smtClean="0"/>
          </a:p>
        </p:txBody>
      </p:sp>
    </p:spTree>
    <p:extLst>
      <p:ext uri="{BB962C8B-B14F-4D97-AF65-F5344CB8AC3E}">
        <p14:creationId xmlns:p14="http://schemas.microsoft.com/office/powerpoint/2010/main" val="3587784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i="1" dirty="0" smtClean="0"/>
              <a:t>Holmes Construction v Vero</a:t>
            </a:r>
            <a:br>
              <a:rPr lang="en-NZ" i="1" dirty="0" smtClean="0"/>
            </a:br>
            <a:r>
              <a:rPr lang="en-NZ" i="1" dirty="0" smtClean="0"/>
              <a:t>(District Court)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Judge </a:t>
            </a:r>
            <a:r>
              <a:rPr lang="en-US" dirty="0" err="1" smtClean="0"/>
              <a:t>Harrop</a:t>
            </a:r>
            <a:r>
              <a:rPr lang="en-US" dirty="0" smtClean="0"/>
              <a:t>:</a:t>
            </a:r>
          </a:p>
          <a:p>
            <a:pPr marL="400050" lvl="1" indent="0">
              <a:buNone/>
            </a:pPr>
            <a:r>
              <a:rPr lang="en-NZ" dirty="0"/>
              <a:t>[T]he issue is whether one can properly describe the windows as having been defective after the conduct of Surfaceworks in relation to them. In my view, that must be so because if they had not been faulty or defective there would have been no need to replace each and every window in the building. </a:t>
            </a:r>
            <a:r>
              <a:rPr lang="en-NZ" dirty="0" smtClean="0"/>
              <a:t>… </a:t>
            </a:r>
            <a:r>
              <a:rPr lang="en-NZ" dirty="0"/>
              <a:t>In my view that must mean that each of the windows was not merely defective but significantly so; they were, literally, irreparably damaged.</a:t>
            </a:r>
            <a:r>
              <a:rPr lang="en-NZ" dirty="0" smtClean="0">
                <a:effectLst/>
              </a:rPr>
              <a:t> </a:t>
            </a:r>
            <a:endParaRPr lang="en-US" dirty="0"/>
          </a:p>
        </p:txBody>
      </p:sp>
    </p:spTree>
    <p:extLst>
      <p:ext uri="{BB962C8B-B14F-4D97-AF65-F5344CB8AC3E}">
        <p14:creationId xmlns:p14="http://schemas.microsoft.com/office/powerpoint/2010/main" val="3125680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i="1" dirty="0" smtClean="0"/>
              <a:t>Holmes Construction v Vero</a:t>
            </a:r>
            <a:br>
              <a:rPr lang="en-NZ" i="1" dirty="0" smtClean="0"/>
            </a:br>
            <a:r>
              <a:rPr lang="en-NZ" i="1" dirty="0" smtClean="0"/>
              <a:t>(District Court)</a:t>
            </a:r>
            <a:endParaRPr lang="en-US" dirty="0"/>
          </a:p>
        </p:txBody>
      </p:sp>
      <p:sp>
        <p:nvSpPr>
          <p:cNvPr id="3" name="Content Placeholder 2"/>
          <p:cNvSpPr>
            <a:spLocks noGrp="1"/>
          </p:cNvSpPr>
          <p:nvPr>
            <p:ph idx="1"/>
          </p:nvPr>
        </p:nvSpPr>
        <p:spPr/>
        <p:txBody>
          <a:bodyPr>
            <a:normAutofit fontScale="92500"/>
          </a:bodyPr>
          <a:lstStyle/>
          <a:p>
            <a:r>
              <a:rPr lang="en-NZ" dirty="0"/>
              <a:t>The Judge treats the windows as being </a:t>
            </a:r>
            <a:r>
              <a:rPr lang="en-NZ" u="sng" dirty="0"/>
              <a:t>defective</a:t>
            </a:r>
            <a:r>
              <a:rPr lang="en-NZ" dirty="0"/>
              <a:t> because they were </a:t>
            </a:r>
            <a:r>
              <a:rPr lang="en-NZ" u="sng" dirty="0"/>
              <a:t>damaged</a:t>
            </a:r>
            <a:r>
              <a:rPr lang="en-NZ" dirty="0"/>
              <a:t>. </a:t>
            </a:r>
            <a:endParaRPr lang="en-NZ" dirty="0" smtClean="0"/>
          </a:p>
          <a:p>
            <a:r>
              <a:rPr lang="en-NZ" dirty="0" smtClean="0"/>
              <a:t>On this reasoning</a:t>
            </a:r>
            <a:r>
              <a:rPr lang="en-NZ" dirty="0"/>
              <a:t>, if Surfaceworks’ work had caused any damage to any part of the contract works, that part would have been regarded as “defective” – even </a:t>
            </a:r>
            <a:r>
              <a:rPr lang="en-NZ" dirty="0" smtClean="0"/>
              <a:t>if </a:t>
            </a:r>
            <a:r>
              <a:rPr lang="en-NZ" dirty="0"/>
              <a:t>the damage was the result of fire or explosion caused by </a:t>
            </a:r>
            <a:r>
              <a:rPr lang="en-NZ" dirty="0" smtClean="0"/>
              <a:t>Surfaceworks.</a:t>
            </a:r>
            <a:r>
              <a:rPr lang="en-NZ" dirty="0" smtClean="0">
                <a:effectLst/>
              </a:rPr>
              <a:t> </a:t>
            </a:r>
          </a:p>
          <a:p>
            <a:r>
              <a:rPr lang="en-NZ" dirty="0"/>
              <a:t>D</a:t>
            </a:r>
            <a:r>
              <a:rPr lang="en-NZ" dirty="0" smtClean="0"/>
              <a:t>ecision treats the exclusion </a:t>
            </a:r>
            <a:r>
              <a:rPr lang="en-NZ" dirty="0"/>
              <a:t>as if it excluded damage </a:t>
            </a:r>
            <a:r>
              <a:rPr lang="en-NZ" u="sng" dirty="0"/>
              <a:t>caused by</a:t>
            </a:r>
            <a:r>
              <a:rPr lang="en-NZ" dirty="0"/>
              <a:t> defective workmanship.</a:t>
            </a:r>
            <a:r>
              <a:rPr lang="en-NZ" dirty="0" smtClean="0">
                <a:effectLst/>
              </a:rPr>
              <a:t> </a:t>
            </a:r>
            <a:endParaRPr lang="en-US" dirty="0"/>
          </a:p>
        </p:txBody>
      </p:sp>
    </p:spTree>
    <p:extLst>
      <p:ext uri="{BB962C8B-B14F-4D97-AF65-F5344CB8AC3E}">
        <p14:creationId xmlns:p14="http://schemas.microsoft.com/office/powerpoint/2010/main" val="1531878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a:t>Ledcor </a:t>
            </a:r>
            <a:r>
              <a:rPr lang="en-NZ" b="1" i="1" dirty="0" smtClean="0"/>
              <a:t>Construction </a:t>
            </a:r>
            <a:r>
              <a:rPr lang="en-NZ" b="1" i="1" dirty="0"/>
              <a:t>v Northbridge Indemnity Insurance </a:t>
            </a:r>
            <a:r>
              <a:rPr lang="en-NZ" b="1" dirty="0" smtClean="0"/>
              <a:t>[</a:t>
            </a:r>
            <a:r>
              <a:rPr lang="en-NZ" b="1" dirty="0"/>
              <a:t>2016] SCC 37</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NZ" dirty="0"/>
              <a:t>During the construction of a building the building’s windows were scratched by the cleaners hired to clean them.  </a:t>
            </a:r>
            <a:r>
              <a:rPr lang="en-NZ" dirty="0" smtClean="0"/>
              <a:t>All windows </a:t>
            </a:r>
            <a:r>
              <a:rPr lang="en-NZ" dirty="0"/>
              <a:t>had to be replaced.  </a:t>
            </a:r>
            <a:endParaRPr lang="en-NZ" dirty="0" smtClean="0"/>
          </a:p>
          <a:p>
            <a:r>
              <a:rPr lang="en-NZ" dirty="0" smtClean="0"/>
              <a:t>The </a:t>
            </a:r>
            <a:r>
              <a:rPr lang="en-NZ" dirty="0"/>
              <a:t>building’s owner and the general contractor </a:t>
            </a:r>
            <a:r>
              <a:rPr lang="en-NZ" dirty="0" smtClean="0"/>
              <a:t>claimed </a:t>
            </a:r>
            <a:r>
              <a:rPr lang="en-NZ" dirty="0"/>
              <a:t>the cost of replacing the windows under a builder’s risk insurance policy. </a:t>
            </a:r>
            <a:endParaRPr lang="en-US" dirty="0"/>
          </a:p>
        </p:txBody>
      </p:sp>
    </p:spTree>
    <p:extLst>
      <p:ext uri="{BB962C8B-B14F-4D97-AF65-F5344CB8AC3E}">
        <p14:creationId xmlns:p14="http://schemas.microsoft.com/office/powerpoint/2010/main" val="1201796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smtClean="0"/>
              <a:t>Ledcor Construction v Northbridge Indemnity Insurance </a:t>
            </a:r>
            <a:r>
              <a:rPr lang="en-NZ" b="1" dirty="0" smtClean="0"/>
              <a:t>[2016] SCC 37</a:t>
            </a:r>
            <a:r>
              <a:rPr lang="en-NZ" dirty="0" smtClean="0">
                <a:effectLst/>
              </a:rPr>
              <a:t> </a:t>
            </a:r>
            <a:endParaRPr lang="en-US" dirty="0"/>
          </a:p>
        </p:txBody>
      </p:sp>
      <p:sp>
        <p:nvSpPr>
          <p:cNvPr id="3" name="Content Placeholder 2"/>
          <p:cNvSpPr>
            <a:spLocks noGrp="1"/>
          </p:cNvSpPr>
          <p:nvPr>
            <p:ph idx="1"/>
          </p:nvPr>
        </p:nvSpPr>
        <p:spPr/>
        <p:txBody>
          <a:bodyPr/>
          <a:lstStyle/>
          <a:p>
            <a:pPr marL="0" indent="0">
              <a:buNone/>
            </a:pPr>
            <a:r>
              <a:rPr lang="en-NZ" dirty="0" smtClean="0"/>
              <a:t>“This </a:t>
            </a:r>
            <a:r>
              <a:rPr lang="en-NZ" dirty="0"/>
              <a:t>policy section does not insure:</a:t>
            </a:r>
          </a:p>
          <a:p>
            <a:pPr marL="0" indent="0">
              <a:buNone/>
            </a:pPr>
            <a:r>
              <a:rPr lang="en-NZ" dirty="0" smtClean="0"/>
              <a:t>“(</a:t>
            </a:r>
            <a:r>
              <a:rPr lang="en-NZ" dirty="0"/>
              <a:t>b)	</a:t>
            </a:r>
            <a:r>
              <a:rPr lang="en-NZ" b="1" dirty="0"/>
              <a:t>The cost of making good faulty workmanship</a:t>
            </a:r>
            <a:r>
              <a:rPr lang="en-NZ" dirty="0"/>
              <a:t>, construction materials or design </a:t>
            </a:r>
            <a:r>
              <a:rPr lang="en-NZ" b="1" dirty="0"/>
              <a:t>unless physical damage</a:t>
            </a:r>
            <a:r>
              <a:rPr lang="en-NZ" dirty="0"/>
              <a:t> not otherwise excluded by this policy </a:t>
            </a:r>
            <a:r>
              <a:rPr lang="en-NZ" b="1" dirty="0"/>
              <a:t>results</a:t>
            </a:r>
            <a:r>
              <a:rPr lang="en-NZ" dirty="0"/>
              <a:t>, in which event </a:t>
            </a:r>
            <a:r>
              <a:rPr lang="en-NZ" b="1" dirty="0"/>
              <a:t>this policy shall insure such resulting damage</a:t>
            </a:r>
            <a:r>
              <a:rPr lang="en-NZ" dirty="0" smtClean="0"/>
              <a:t>.”</a:t>
            </a:r>
            <a:endParaRPr lang="en-NZ" dirty="0"/>
          </a:p>
          <a:p>
            <a:endParaRPr lang="en-US" dirty="0"/>
          </a:p>
        </p:txBody>
      </p:sp>
    </p:spTree>
    <p:extLst>
      <p:ext uri="{BB962C8B-B14F-4D97-AF65-F5344CB8AC3E}">
        <p14:creationId xmlns:p14="http://schemas.microsoft.com/office/powerpoint/2010/main" val="3707827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smtClean="0"/>
              <a:t>Ledcor Construction v Northbridge Indemnity Insurance </a:t>
            </a:r>
            <a:r>
              <a:rPr lang="en-NZ" b="1" dirty="0" smtClean="0"/>
              <a:t>[2016] SCC 37</a:t>
            </a:r>
            <a:r>
              <a:rPr lang="en-NZ" dirty="0" smtClean="0">
                <a:effectLst/>
              </a:rPr>
              <a:t> </a:t>
            </a:r>
            <a:endParaRPr lang="en-US" dirty="0"/>
          </a:p>
        </p:txBody>
      </p:sp>
      <p:sp>
        <p:nvSpPr>
          <p:cNvPr id="3" name="Content Placeholder 2"/>
          <p:cNvSpPr>
            <a:spLocks noGrp="1"/>
          </p:cNvSpPr>
          <p:nvPr>
            <p:ph idx="1"/>
          </p:nvPr>
        </p:nvSpPr>
        <p:spPr/>
        <p:txBody>
          <a:bodyPr/>
          <a:lstStyle/>
          <a:p>
            <a:r>
              <a:rPr lang="en-NZ" dirty="0"/>
              <a:t>I</a:t>
            </a:r>
            <a:r>
              <a:rPr lang="en-NZ" dirty="0" smtClean="0"/>
              <a:t>nsureds argued </a:t>
            </a:r>
            <a:r>
              <a:rPr lang="en-NZ" dirty="0"/>
              <a:t>that the “cost of making good” encompassed only the cost of redoing the cleaning </a:t>
            </a:r>
            <a:r>
              <a:rPr lang="en-NZ" dirty="0" smtClean="0"/>
              <a:t>work. </a:t>
            </a:r>
          </a:p>
          <a:p>
            <a:r>
              <a:rPr lang="en-NZ" dirty="0" smtClean="0"/>
              <a:t>Insurers argued </a:t>
            </a:r>
            <a:r>
              <a:rPr lang="en-NZ" dirty="0"/>
              <a:t>that it encompassed both the cost of redoing the cleaning work and the damage to the windows, as they were the very thing on which </a:t>
            </a:r>
            <a:r>
              <a:rPr lang="en-NZ" dirty="0" smtClean="0"/>
              <a:t>the cleaners </a:t>
            </a:r>
            <a:r>
              <a:rPr lang="en-NZ" dirty="0"/>
              <a:t>had performed the faulty workmanship.</a:t>
            </a:r>
            <a:r>
              <a:rPr lang="en-NZ" dirty="0" smtClean="0">
                <a:effectLst/>
              </a:rPr>
              <a:t> </a:t>
            </a:r>
            <a:endParaRPr lang="en-US" dirty="0"/>
          </a:p>
        </p:txBody>
      </p:sp>
    </p:spTree>
    <p:extLst>
      <p:ext uri="{BB962C8B-B14F-4D97-AF65-F5344CB8AC3E}">
        <p14:creationId xmlns:p14="http://schemas.microsoft.com/office/powerpoint/2010/main" val="1313974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smtClean="0"/>
              <a:t>Ledcor Construction v Northbridge Indemnity Insurance </a:t>
            </a:r>
            <a:r>
              <a:rPr lang="en-NZ" b="1" dirty="0" smtClean="0"/>
              <a:t>[2016] SCC 37</a:t>
            </a:r>
            <a:r>
              <a:rPr lang="en-NZ" dirty="0" smtClean="0">
                <a:effectLst/>
              </a:rPr>
              <a:t>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NZ" dirty="0"/>
              <a:t>Wagner </a:t>
            </a:r>
            <a:r>
              <a:rPr lang="en-NZ" dirty="0" smtClean="0"/>
              <a:t>J: </a:t>
            </a:r>
          </a:p>
          <a:p>
            <a:r>
              <a:rPr lang="en-NZ" dirty="0" smtClean="0"/>
              <a:t>“</a:t>
            </a:r>
            <a:r>
              <a:rPr lang="en-NZ" dirty="0"/>
              <a:t>excluded under the policy is the cost of recleaning the windows, but the damage to the windows and therefore the cost of their replacement is covered”</a:t>
            </a:r>
            <a:r>
              <a:rPr lang="en-NZ" dirty="0" smtClean="0"/>
              <a:t>.</a:t>
            </a:r>
          </a:p>
          <a:p>
            <a:r>
              <a:rPr lang="en-NZ" dirty="0"/>
              <a:t>“an interpretation </a:t>
            </a:r>
            <a:r>
              <a:rPr lang="en-NZ" dirty="0" smtClean="0"/>
              <a:t>… that </a:t>
            </a:r>
            <a:r>
              <a:rPr lang="en-NZ" dirty="0"/>
              <a:t>precludes from coverage any and all damage resulting from a contractor’s faulty workmanship merely because the damage results to that part of the project on which the contractor was working would, in my view, undermine the purpose behind builder’s risk policies</a:t>
            </a:r>
            <a:r>
              <a:rPr lang="en-NZ" dirty="0" smtClean="0"/>
              <a:t>.”</a:t>
            </a:r>
            <a:r>
              <a:rPr lang="en-NZ" dirty="0" smtClean="0">
                <a:effectLst/>
              </a:rPr>
              <a:t> </a:t>
            </a:r>
          </a:p>
          <a:p>
            <a:r>
              <a:rPr lang="en-NZ" dirty="0" smtClean="0"/>
              <a:t>The Court’s interpretation </a:t>
            </a:r>
            <a:r>
              <a:rPr lang="en-NZ" dirty="0"/>
              <a:t>did </a:t>
            </a:r>
            <a:r>
              <a:rPr lang="en-NZ" dirty="0" smtClean="0"/>
              <a:t>not “transform </a:t>
            </a:r>
            <a:r>
              <a:rPr lang="en-NZ" dirty="0"/>
              <a:t>the insurance policy into a construction </a:t>
            </a:r>
            <a:r>
              <a:rPr lang="en-NZ" dirty="0" smtClean="0"/>
              <a:t>warranty”.</a:t>
            </a:r>
            <a:endParaRPr lang="en-US" dirty="0"/>
          </a:p>
        </p:txBody>
      </p:sp>
    </p:spTree>
    <p:extLst>
      <p:ext uri="{BB962C8B-B14F-4D97-AF65-F5344CB8AC3E}">
        <p14:creationId xmlns:p14="http://schemas.microsoft.com/office/powerpoint/2010/main" val="56302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Inherent vice – a definition</a:t>
            </a:r>
            <a:endParaRPr lang="en-US" dirty="0"/>
          </a:p>
        </p:txBody>
      </p:sp>
      <p:sp>
        <p:nvSpPr>
          <p:cNvPr id="3" name="Content Placeholder 2"/>
          <p:cNvSpPr>
            <a:spLocks noGrp="1"/>
          </p:cNvSpPr>
          <p:nvPr>
            <p:ph idx="1"/>
          </p:nvPr>
        </p:nvSpPr>
        <p:spPr/>
        <p:txBody>
          <a:bodyPr>
            <a:normAutofit lnSpcReduction="10000"/>
          </a:bodyPr>
          <a:lstStyle/>
          <a:p>
            <a:r>
              <a:rPr lang="en-NZ" dirty="0" smtClean="0"/>
              <a:t>“[Inherent vice] refers to a peril by which a loss is proximately caused; it is not descriptive of the loss itself.  It means the risk of deterioration of the goods shipped as a result of their natural behaviour in the ordinary course of the contemplated voyage without the intervention of any fortuitous external accident or casualty.</a:t>
            </a:r>
            <a:r>
              <a:rPr lang="en-NZ" dirty="0" smtClean="0">
                <a:effectLst/>
              </a:rPr>
              <a:t> “</a:t>
            </a:r>
          </a:p>
          <a:p>
            <a:pPr lvl="1"/>
            <a:r>
              <a:rPr lang="en-NZ" i="1" dirty="0" smtClean="0"/>
              <a:t>Soya v Whilte</a:t>
            </a:r>
            <a:r>
              <a:rPr lang="en-NZ" dirty="0" smtClean="0"/>
              <a:t> [1983] 1 Lloyd’s Rep 122 (HL) at 126 per Lord Diplock</a:t>
            </a:r>
            <a:r>
              <a:rPr lang="en-NZ" dirty="0" smtClean="0">
                <a:effectLst/>
              </a:rPr>
              <a:t> </a:t>
            </a:r>
            <a:endParaRPr lang="en-US" dirty="0" smtClean="0"/>
          </a:p>
          <a:p>
            <a:endParaRPr lang="en-US" dirty="0"/>
          </a:p>
        </p:txBody>
      </p:sp>
    </p:spTree>
    <p:extLst>
      <p:ext uri="{BB962C8B-B14F-4D97-AF65-F5344CB8AC3E}">
        <p14:creationId xmlns:p14="http://schemas.microsoft.com/office/powerpoint/2010/main" val="29516562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smtClean="0"/>
              <a:t>Ledcor Construction v Northbridge Indemnity Insurance </a:t>
            </a:r>
            <a:r>
              <a:rPr lang="en-NZ" b="1" dirty="0" smtClean="0"/>
              <a:t>[2016] SCC 37</a:t>
            </a:r>
            <a:r>
              <a:rPr lang="en-NZ" dirty="0" smtClean="0">
                <a:effectLst/>
              </a:rPr>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t>
            </a:r>
            <a:r>
              <a:rPr lang="en-US" dirty="0" smtClean="0"/>
              <a:t>aragraph [84]: </a:t>
            </a:r>
            <a:r>
              <a:rPr lang="en-NZ" dirty="0" smtClean="0"/>
              <a:t>“Whether </a:t>
            </a:r>
            <a:r>
              <a:rPr lang="en-NZ" dirty="0"/>
              <a:t>certain damage falls within the resulting damage exception to the faulty workmanship exclusion will greatly depend on </a:t>
            </a:r>
            <a:r>
              <a:rPr lang="en-NZ" b="1" dirty="0"/>
              <a:t>the scope of the contractual obligation</a:t>
            </a:r>
            <a:r>
              <a:rPr lang="en-NZ" dirty="0"/>
              <a:t> pursuant to which the faulty workmanship was carried out</a:t>
            </a:r>
            <a:r>
              <a:rPr lang="en-NZ" dirty="0" smtClean="0"/>
              <a:t>.”</a:t>
            </a:r>
            <a:endParaRPr lang="en-NZ" dirty="0" smtClean="0">
              <a:effectLst/>
            </a:endParaRPr>
          </a:p>
          <a:p>
            <a:r>
              <a:rPr lang="en-NZ" dirty="0"/>
              <a:t>Bristol’s obligation under its service contract “was limited to cleaning the Tower’s windows after they had been properly installed.  Redoing Bristol’s faulty work did not require Bristol to install windows in good condition”.</a:t>
            </a:r>
            <a:r>
              <a:rPr lang="en-NZ" dirty="0" smtClean="0">
                <a:effectLst/>
              </a:rPr>
              <a:t> </a:t>
            </a:r>
            <a:endParaRPr lang="en-US" dirty="0"/>
          </a:p>
        </p:txBody>
      </p:sp>
    </p:spTree>
    <p:extLst>
      <p:ext uri="{BB962C8B-B14F-4D97-AF65-F5344CB8AC3E}">
        <p14:creationId xmlns:p14="http://schemas.microsoft.com/office/powerpoint/2010/main" val="1529284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smtClean="0"/>
              <a:t>Ledcor Construction v Northbridge Indemnity Insurance </a:t>
            </a:r>
            <a:r>
              <a:rPr lang="en-NZ" b="1" dirty="0" smtClean="0"/>
              <a:t>[2016] SCC 37</a:t>
            </a:r>
            <a:r>
              <a:rPr lang="en-NZ" dirty="0" smtClean="0">
                <a:effectLst/>
              </a:rPr>
              <a:t> </a:t>
            </a:r>
            <a:endParaRPr lang="en-US" dirty="0"/>
          </a:p>
        </p:txBody>
      </p:sp>
      <p:sp>
        <p:nvSpPr>
          <p:cNvPr id="3" name="Content Placeholder 2"/>
          <p:cNvSpPr>
            <a:spLocks noGrp="1"/>
          </p:cNvSpPr>
          <p:nvPr>
            <p:ph idx="1"/>
          </p:nvPr>
        </p:nvSpPr>
        <p:spPr/>
        <p:txBody>
          <a:bodyPr/>
          <a:lstStyle/>
          <a:p>
            <a:r>
              <a:rPr lang="en-NZ" dirty="0" smtClean="0"/>
              <a:t>That approach has </a:t>
            </a:r>
            <a:r>
              <a:rPr lang="en-NZ" dirty="0"/>
              <a:t>some superficial attraction.  </a:t>
            </a:r>
            <a:endParaRPr lang="en-NZ" dirty="0" smtClean="0"/>
          </a:p>
          <a:p>
            <a:r>
              <a:rPr lang="en-NZ" dirty="0" smtClean="0"/>
              <a:t>But </a:t>
            </a:r>
            <a:r>
              <a:rPr lang="en-NZ" dirty="0"/>
              <a:t>surely the scope of Bristol’s contractual obligation was to clean the windows without damaging them.  After all, there is no suggestion that Bristol didn’t clean the windows well; the fault lay only in Bristol scratching the windows. </a:t>
            </a:r>
            <a:endParaRPr lang="en-US" dirty="0"/>
          </a:p>
        </p:txBody>
      </p:sp>
    </p:spTree>
    <p:extLst>
      <p:ext uri="{BB962C8B-B14F-4D97-AF65-F5344CB8AC3E}">
        <p14:creationId xmlns:p14="http://schemas.microsoft.com/office/powerpoint/2010/main" val="4029759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smtClean="0"/>
              <a:t>Ledcor Construction v Northbridge Indemnity Insurance </a:t>
            </a:r>
            <a:r>
              <a:rPr lang="en-NZ" b="1" dirty="0" smtClean="0"/>
              <a:t>[2016] SCC 37</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NZ" dirty="0" smtClean="0"/>
              <a:t>Wagner J concluded: “the cost of the windows replacement represents ‘resulting damage’ and is covered under the policy”.  </a:t>
            </a:r>
          </a:p>
          <a:p>
            <a:r>
              <a:rPr lang="en-NZ" dirty="0"/>
              <a:t>That </a:t>
            </a:r>
            <a:r>
              <a:rPr lang="en-NZ" dirty="0" smtClean="0"/>
              <a:t>conflates “cost” and “damage”. </a:t>
            </a:r>
            <a:endParaRPr lang="en-NZ" dirty="0" smtClean="0"/>
          </a:p>
          <a:p>
            <a:r>
              <a:rPr lang="en-NZ" dirty="0" smtClean="0"/>
              <a:t>The judgment overlooks the basic distinction between “damage to property” and “cost of making good”. </a:t>
            </a:r>
          </a:p>
          <a:p>
            <a:endParaRPr lang="en-US" dirty="0" smtClean="0"/>
          </a:p>
          <a:p>
            <a:endParaRPr lang="en-US" dirty="0"/>
          </a:p>
        </p:txBody>
      </p:sp>
    </p:spTree>
    <p:extLst>
      <p:ext uri="{BB962C8B-B14F-4D97-AF65-F5344CB8AC3E}">
        <p14:creationId xmlns:p14="http://schemas.microsoft.com/office/powerpoint/2010/main" val="3461316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smtClean="0"/>
              <a:t>Ledcor Construction v Northbridge Indemnity Insurance </a:t>
            </a:r>
            <a:r>
              <a:rPr lang="en-NZ" b="1" dirty="0" smtClean="0"/>
              <a:t>[2016] SCC 37</a:t>
            </a:r>
            <a:r>
              <a:rPr lang="en-NZ" dirty="0" smtClean="0">
                <a:effectLst/>
              </a:rPr>
              <a:t> </a:t>
            </a:r>
            <a:endParaRPr lang="en-US" dirty="0"/>
          </a:p>
        </p:txBody>
      </p:sp>
      <p:sp>
        <p:nvSpPr>
          <p:cNvPr id="3" name="Content Placeholder 2"/>
          <p:cNvSpPr>
            <a:spLocks noGrp="1"/>
          </p:cNvSpPr>
          <p:nvPr>
            <p:ph idx="1"/>
          </p:nvPr>
        </p:nvSpPr>
        <p:spPr/>
        <p:txBody>
          <a:bodyPr>
            <a:normAutofit fontScale="92500" lnSpcReduction="20000"/>
          </a:bodyPr>
          <a:lstStyle/>
          <a:p>
            <a:pPr lvl="0"/>
            <a:r>
              <a:rPr lang="en-NZ" dirty="0" smtClean="0"/>
              <a:t>The exclusion, in its own terms:</a:t>
            </a:r>
            <a:endParaRPr lang="en-NZ" sz="2800" dirty="0" smtClean="0"/>
          </a:p>
          <a:p>
            <a:pPr lvl="1"/>
            <a:r>
              <a:rPr lang="en-NZ" dirty="0" smtClean="0"/>
              <a:t>Excluded “the cost of making good faulty workmanship”</a:t>
            </a:r>
            <a:endParaRPr lang="en-NZ" sz="2400" dirty="0" smtClean="0"/>
          </a:p>
          <a:p>
            <a:pPr lvl="1"/>
            <a:r>
              <a:rPr lang="en-NZ" dirty="0" smtClean="0"/>
              <a:t>Unless “physical damage results”, in which case the policy insured that resulting damage.</a:t>
            </a:r>
            <a:endParaRPr lang="en-NZ" sz="2400" dirty="0" smtClean="0"/>
          </a:p>
          <a:p>
            <a:r>
              <a:rPr lang="en-NZ" dirty="0" smtClean="0"/>
              <a:t>Without proviso, a difficult argument </a:t>
            </a:r>
            <a:r>
              <a:rPr lang="en-NZ" dirty="0"/>
              <a:t>about </a:t>
            </a:r>
            <a:r>
              <a:rPr lang="en-NZ" dirty="0" smtClean="0"/>
              <a:t>whether “</a:t>
            </a:r>
            <a:r>
              <a:rPr lang="en-NZ" dirty="0"/>
              <a:t>making good faulty workmanship</a:t>
            </a:r>
            <a:r>
              <a:rPr lang="en-NZ" dirty="0" smtClean="0"/>
              <a:t>” included </a:t>
            </a:r>
            <a:r>
              <a:rPr lang="en-NZ" dirty="0"/>
              <a:t>making good damage </a:t>
            </a:r>
            <a:r>
              <a:rPr lang="en-NZ" dirty="0" smtClean="0"/>
              <a:t>resulting from the </a:t>
            </a:r>
            <a:r>
              <a:rPr lang="en-NZ" dirty="0"/>
              <a:t>faulty workmanship.  </a:t>
            </a:r>
            <a:endParaRPr lang="en-NZ" dirty="0" smtClean="0"/>
          </a:p>
          <a:p>
            <a:r>
              <a:rPr lang="en-NZ" dirty="0" smtClean="0"/>
              <a:t>But the </a:t>
            </a:r>
            <a:r>
              <a:rPr lang="en-NZ" dirty="0"/>
              <a:t>exclusion specifically provided that </a:t>
            </a:r>
            <a:r>
              <a:rPr lang="en-NZ" dirty="0" smtClean="0"/>
              <a:t>resultant </a:t>
            </a:r>
            <a:r>
              <a:rPr lang="en-NZ" dirty="0"/>
              <a:t>damage was covered.</a:t>
            </a:r>
            <a:r>
              <a:rPr lang="en-NZ" dirty="0" smtClean="0">
                <a:effectLst/>
              </a:rPr>
              <a:t> </a:t>
            </a:r>
            <a:endParaRPr lang="en-US" dirty="0"/>
          </a:p>
        </p:txBody>
      </p:sp>
    </p:spTree>
    <p:extLst>
      <p:ext uri="{BB962C8B-B14F-4D97-AF65-F5344CB8AC3E}">
        <p14:creationId xmlns:p14="http://schemas.microsoft.com/office/powerpoint/2010/main" val="1441897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a:t>
            </a:r>
            <a:r>
              <a:rPr lang="en-US" i="1" dirty="0" err="1" smtClean="0"/>
              <a:t>Ledcor</a:t>
            </a:r>
            <a:r>
              <a:rPr lang="en-US" dirty="0" smtClean="0"/>
              <a:t> with:</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i="1" dirty="0" smtClean="0"/>
              <a:t>Recreational Services v QBE</a:t>
            </a:r>
            <a:r>
              <a:rPr lang="en-US" dirty="0" smtClean="0"/>
              <a:t>:</a:t>
            </a:r>
          </a:p>
          <a:p>
            <a:r>
              <a:rPr lang="en-US" dirty="0" smtClean="0"/>
              <a:t>“Remedying faulty workmanship” included making good resultant damage.</a:t>
            </a:r>
          </a:p>
          <a:p>
            <a:r>
              <a:rPr lang="en-US" dirty="0" smtClean="0"/>
              <a:t>But no proviso in that exclusion.</a:t>
            </a:r>
          </a:p>
          <a:p>
            <a:pPr marL="0" indent="0">
              <a:buNone/>
            </a:pPr>
            <a:r>
              <a:rPr lang="en-US" i="1" dirty="0" smtClean="0"/>
              <a:t>Holmes Construction v Vero</a:t>
            </a:r>
          </a:p>
          <a:p>
            <a:r>
              <a:rPr lang="en-US" dirty="0" smtClean="0"/>
              <a:t>“Cost of repairing any part … which is defective in workmanship”.</a:t>
            </a:r>
          </a:p>
          <a:p>
            <a:r>
              <a:rPr lang="en-US" dirty="0" smtClean="0"/>
              <a:t>Issue: were the windows defective? Or damaged?</a:t>
            </a:r>
            <a:endParaRPr lang="en-US" dirty="0"/>
          </a:p>
        </p:txBody>
      </p:sp>
    </p:spTree>
    <p:extLst>
      <p:ext uri="{BB962C8B-B14F-4D97-AF65-F5344CB8AC3E}">
        <p14:creationId xmlns:p14="http://schemas.microsoft.com/office/powerpoint/2010/main" val="44991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Inherent vice – a definition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NZ" dirty="0"/>
              <a:t>Note:</a:t>
            </a:r>
          </a:p>
          <a:p>
            <a:pPr lvl="0"/>
            <a:r>
              <a:rPr lang="en-NZ" dirty="0"/>
              <a:t>A peril or risk.  Not the loss itself.</a:t>
            </a:r>
          </a:p>
          <a:p>
            <a:pPr lvl="0"/>
            <a:r>
              <a:rPr lang="en-NZ" dirty="0" smtClean="0"/>
              <a:t>A risk </a:t>
            </a:r>
            <a:r>
              <a:rPr lang="en-NZ" dirty="0"/>
              <a:t>in the goods themselves, as opposed to a fortuitous and </a:t>
            </a:r>
            <a:r>
              <a:rPr lang="en-NZ" b="1" dirty="0"/>
              <a:t>external</a:t>
            </a:r>
            <a:r>
              <a:rPr lang="en-NZ" dirty="0"/>
              <a:t> accident.</a:t>
            </a:r>
          </a:p>
          <a:p>
            <a:r>
              <a:rPr lang="en-NZ" dirty="0"/>
              <a:t>The risk is as to their behaviour in the </a:t>
            </a:r>
            <a:r>
              <a:rPr lang="en-NZ" b="1" dirty="0"/>
              <a:t>ordinary course of the contemplated voyage</a:t>
            </a:r>
            <a:r>
              <a:rPr lang="en-NZ" dirty="0" smtClean="0"/>
              <a:t>.</a:t>
            </a:r>
          </a:p>
          <a:p>
            <a:pPr marL="0" indent="0">
              <a:buNone/>
            </a:pPr>
            <a:r>
              <a:rPr lang="en-NZ" i="1" dirty="0"/>
              <a:t>Arnould’s Law of Marine Insurance</a:t>
            </a:r>
            <a:r>
              <a:rPr lang="en-NZ" dirty="0" smtClean="0"/>
              <a:t>:</a:t>
            </a:r>
            <a:endParaRPr lang="en-NZ" dirty="0"/>
          </a:p>
          <a:p>
            <a:r>
              <a:rPr lang="en-NZ" dirty="0"/>
              <a:t>The distinction is between damage caused by any external occurrence, and damage resulting solely from the nature of the thing itself</a:t>
            </a:r>
            <a:r>
              <a:rPr lang="en-NZ" dirty="0" smtClean="0"/>
              <a:t>. </a:t>
            </a:r>
            <a:endParaRPr lang="en-US" dirty="0"/>
          </a:p>
        </p:txBody>
      </p:sp>
    </p:spTree>
    <p:extLst>
      <p:ext uri="{BB962C8B-B14F-4D97-AF65-F5344CB8AC3E}">
        <p14:creationId xmlns:p14="http://schemas.microsoft.com/office/powerpoint/2010/main" val="155682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a:t>Noten v Harding</a:t>
            </a:r>
            <a:r>
              <a:rPr lang="en-NZ" b="1" dirty="0"/>
              <a:t> [1990] 2 Lloyd’s Rep 283 (CA)</a:t>
            </a:r>
            <a:r>
              <a:rPr lang="en-NZ" dirty="0" smtClean="0">
                <a:effectLst/>
              </a:rPr>
              <a:t> </a:t>
            </a:r>
            <a:endParaRPr lang="en-US" dirty="0"/>
          </a:p>
        </p:txBody>
      </p:sp>
      <p:sp>
        <p:nvSpPr>
          <p:cNvPr id="3" name="Content Placeholder 2"/>
          <p:cNvSpPr>
            <a:spLocks noGrp="1"/>
          </p:cNvSpPr>
          <p:nvPr>
            <p:ph idx="1"/>
          </p:nvPr>
        </p:nvSpPr>
        <p:spPr/>
        <p:txBody>
          <a:bodyPr>
            <a:normAutofit fontScale="92500" lnSpcReduction="10000"/>
          </a:bodyPr>
          <a:lstStyle/>
          <a:p>
            <a:r>
              <a:rPr lang="en-NZ" dirty="0"/>
              <a:t>Cargo insurance of leather gloves that were stowed in containers on a voyage from Calcutta to Rotterdam.</a:t>
            </a:r>
            <a:r>
              <a:rPr lang="en-NZ" dirty="0" smtClean="0">
                <a:effectLst/>
              </a:rPr>
              <a:t> </a:t>
            </a:r>
          </a:p>
          <a:p>
            <a:r>
              <a:rPr lang="en-NZ" dirty="0"/>
              <a:t>Bingham </a:t>
            </a:r>
            <a:r>
              <a:rPr lang="en-NZ" dirty="0" smtClean="0"/>
              <a:t>LJ:</a:t>
            </a:r>
            <a:endParaRPr lang="en-NZ" dirty="0"/>
          </a:p>
          <a:p>
            <a:pPr lvl="1"/>
            <a:r>
              <a:rPr lang="en-NZ" dirty="0" smtClean="0"/>
              <a:t>“The </a:t>
            </a:r>
            <a:r>
              <a:rPr lang="en-NZ" dirty="0"/>
              <a:t>damage was caused because the goods were shipped wet.  … I regard it as immaterial that the moisture travelled around the containers before doing the damage </a:t>
            </a:r>
            <a:r>
              <a:rPr lang="en-NZ" dirty="0" smtClean="0"/>
              <a:t>complained </a:t>
            </a:r>
            <a:r>
              <a:rPr lang="en-NZ" dirty="0"/>
              <a:t>of</a:t>
            </a:r>
            <a:r>
              <a:rPr lang="en-NZ" dirty="0" smtClean="0"/>
              <a:t>.”</a:t>
            </a:r>
            <a:endParaRPr lang="en-NZ" dirty="0"/>
          </a:p>
          <a:p>
            <a:pPr lvl="1"/>
            <a:r>
              <a:rPr lang="en-NZ" dirty="0" smtClean="0"/>
              <a:t>The </a:t>
            </a:r>
            <a:r>
              <a:rPr lang="en-NZ" dirty="0"/>
              <a:t>insurer “never undertook to insure the plaintiffs against the occurrence of hot and humid weather in Calcutta during the monsoon”.</a:t>
            </a:r>
          </a:p>
          <a:p>
            <a:endParaRPr lang="en-US" dirty="0"/>
          </a:p>
        </p:txBody>
      </p:sp>
    </p:spTree>
    <p:extLst>
      <p:ext uri="{BB962C8B-B14F-4D97-AF65-F5344CB8AC3E}">
        <p14:creationId xmlns:p14="http://schemas.microsoft.com/office/powerpoint/2010/main" val="252845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i="1" dirty="0"/>
              <a:t>Nelson </a:t>
            </a:r>
            <a:r>
              <a:rPr lang="en-NZ" b="1" i="1" dirty="0" smtClean="0"/>
              <a:t>v </a:t>
            </a:r>
            <a:r>
              <a:rPr lang="en-NZ" b="1" i="1" dirty="0"/>
              <a:t>Royal &amp; Sun Alliance</a:t>
            </a:r>
            <a:r>
              <a:rPr lang="en-NZ" b="1" dirty="0"/>
              <a:t> (2006) 57 BCLR (4</a:t>
            </a:r>
            <a:r>
              <a:rPr lang="en-NZ" b="1" baseline="30000" dirty="0"/>
              <a:t>th</a:t>
            </a:r>
            <a:r>
              <a:rPr lang="en-NZ" b="1" dirty="0"/>
              <a:t>) 27</a:t>
            </a:r>
            <a:r>
              <a:rPr lang="en-NZ" dirty="0" smtClean="0">
                <a:effectLst/>
              </a:rPr>
              <a:t> </a:t>
            </a:r>
            <a:endParaRPr lang="en-US" dirty="0"/>
          </a:p>
        </p:txBody>
      </p:sp>
      <p:sp>
        <p:nvSpPr>
          <p:cNvPr id="3" name="Content Placeholder 2"/>
          <p:cNvSpPr>
            <a:spLocks noGrp="1"/>
          </p:cNvSpPr>
          <p:nvPr>
            <p:ph idx="1"/>
          </p:nvPr>
        </p:nvSpPr>
        <p:spPr/>
        <p:txBody>
          <a:bodyPr>
            <a:normAutofit lnSpcReduction="10000"/>
          </a:bodyPr>
          <a:lstStyle/>
          <a:p>
            <a:r>
              <a:rPr lang="en-NZ" dirty="0"/>
              <a:t>Cargo insurance over a shipment of laminated hardwood flooring.</a:t>
            </a:r>
            <a:r>
              <a:rPr lang="en-NZ" dirty="0" smtClean="0">
                <a:effectLst/>
              </a:rPr>
              <a:t> </a:t>
            </a:r>
          </a:p>
          <a:p>
            <a:r>
              <a:rPr lang="en-NZ" dirty="0"/>
              <a:t>Lowry J, for the BCCA, said:</a:t>
            </a:r>
            <a:r>
              <a:rPr lang="en-NZ" dirty="0" smtClean="0">
                <a:effectLst/>
              </a:rPr>
              <a:t> </a:t>
            </a:r>
          </a:p>
          <a:p>
            <a:pPr lvl="1"/>
            <a:r>
              <a:rPr lang="en-NZ" dirty="0" smtClean="0"/>
              <a:t>“the </a:t>
            </a:r>
            <a:r>
              <a:rPr lang="en-NZ" dirty="0"/>
              <a:t>insured must establlish, by direct evidence or by inference to be drawn from the available evidence, that an external fortuitous occurrence caused the deterioration of the cargo as distinct from the cargo having simply succumbed to the ordinary incidents of the voyage because of the cargo’s inherent nature or susceptibility</a:t>
            </a:r>
            <a:r>
              <a:rPr lang="en-NZ" dirty="0" smtClean="0"/>
              <a:t>.”</a:t>
            </a:r>
            <a:endParaRPr lang="en-US" dirty="0"/>
          </a:p>
        </p:txBody>
      </p:sp>
    </p:spTree>
    <p:extLst>
      <p:ext uri="{BB962C8B-B14F-4D97-AF65-F5344CB8AC3E}">
        <p14:creationId xmlns:p14="http://schemas.microsoft.com/office/powerpoint/2010/main" val="141871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i="1" dirty="0" smtClean="0"/>
              <a:t>The Cendor </a:t>
            </a:r>
            <a:r>
              <a:rPr lang="en-NZ" b="1" i="1" dirty="0"/>
              <a:t>MOPU</a:t>
            </a:r>
            <a:r>
              <a:rPr lang="en-NZ" b="1" dirty="0"/>
              <a:t> [2011] UKSC 5</a:t>
            </a:r>
            <a:r>
              <a:rPr lang="en-NZ" dirty="0" smtClean="0">
                <a:effectLst/>
              </a:rPr>
              <a:t> </a:t>
            </a:r>
            <a:endParaRPr lang="en-US" dirty="0"/>
          </a:p>
        </p:txBody>
      </p:sp>
      <p:sp>
        <p:nvSpPr>
          <p:cNvPr id="3" name="Content Placeholder 2"/>
          <p:cNvSpPr>
            <a:spLocks noGrp="1"/>
          </p:cNvSpPr>
          <p:nvPr>
            <p:ph idx="1"/>
          </p:nvPr>
        </p:nvSpPr>
        <p:spPr/>
        <p:txBody>
          <a:bodyPr>
            <a:normAutofit/>
          </a:bodyPr>
          <a:lstStyle/>
          <a:p>
            <a:r>
              <a:rPr lang="en-NZ" dirty="0"/>
              <a:t>All risks cargo insurance over an oil </a:t>
            </a:r>
            <a:r>
              <a:rPr lang="en-NZ" dirty="0" smtClean="0"/>
              <a:t>rig. </a:t>
            </a:r>
          </a:p>
          <a:p>
            <a:r>
              <a:rPr lang="en-NZ" dirty="0" smtClean="0"/>
              <a:t>Rig towed by barge </a:t>
            </a:r>
            <a:r>
              <a:rPr lang="en-NZ" dirty="0"/>
              <a:t>from </a:t>
            </a:r>
            <a:r>
              <a:rPr lang="en-NZ" dirty="0" smtClean="0"/>
              <a:t>Galveston, Texas, </a:t>
            </a:r>
            <a:r>
              <a:rPr lang="en-NZ" dirty="0"/>
              <a:t>to </a:t>
            </a:r>
            <a:r>
              <a:rPr lang="en-NZ" dirty="0" smtClean="0"/>
              <a:t>Malaysia.</a:t>
            </a:r>
          </a:p>
          <a:p>
            <a:r>
              <a:rPr lang="en-NZ" dirty="0" smtClean="0"/>
              <a:t>Jackhouse plus three legs. </a:t>
            </a:r>
            <a:r>
              <a:rPr lang="en-NZ" dirty="0"/>
              <a:t>Each leg </a:t>
            </a:r>
            <a:r>
              <a:rPr lang="en-NZ" dirty="0" smtClean="0"/>
              <a:t>weighed </a:t>
            </a:r>
            <a:r>
              <a:rPr lang="en-NZ" dirty="0"/>
              <a:t>404 </a:t>
            </a:r>
            <a:r>
              <a:rPr lang="en-NZ" dirty="0" smtClean="0"/>
              <a:t>tons </a:t>
            </a:r>
            <a:r>
              <a:rPr lang="en-NZ" dirty="0"/>
              <a:t>and was 312 feet long.</a:t>
            </a:r>
            <a:r>
              <a:rPr lang="en-NZ" dirty="0" smtClean="0">
                <a:effectLst/>
              </a:rPr>
              <a:t> </a:t>
            </a:r>
          </a:p>
          <a:p>
            <a:r>
              <a:rPr lang="en-NZ" dirty="0" smtClean="0"/>
              <a:t>Rig carried </a:t>
            </a:r>
            <a:r>
              <a:rPr lang="en-NZ" dirty="0"/>
              <a:t>on the barge with the legs in place above the </a:t>
            </a:r>
            <a:r>
              <a:rPr lang="en-NZ" dirty="0" smtClean="0"/>
              <a:t>jackhouse – extending 300 feet above the barge. </a:t>
            </a:r>
            <a:endParaRPr lang="en-US" dirty="0"/>
          </a:p>
        </p:txBody>
      </p:sp>
    </p:spTree>
    <p:extLst>
      <p:ext uri="{BB962C8B-B14F-4D97-AF65-F5344CB8AC3E}">
        <p14:creationId xmlns:p14="http://schemas.microsoft.com/office/powerpoint/2010/main" val="119337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i="1" dirty="0" smtClean="0"/>
              <a:t>The Cendor MOPU</a:t>
            </a:r>
            <a:r>
              <a:rPr lang="en-NZ" b="1" dirty="0" smtClean="0"/>
              <a:t> [2011] UKSC 5</a:t>
            </a:r>
            <a:r>
              <a:rPr lang="en-NZ" dirty="0" smtClean="0">
                <a:effectLst/>
              </a:rPr>
              <a:t> </a:t>
            </a:r>
            <a:endParaRPr lang="en-US" dirty="0"/>
          </a:p>
        </p:txBody>
      </p:sp>
      <p:sp>
        <p:nvSpPr>
          <p:cNvPr id="3" name="Content Placeholder 2"/>
          <p:cNvSpPr>
            <a:spLocks noGrp="1"/>
          </p:cNvSpPr>
          <p:nvPr>
            <p:ph idx="1"/>
          </p:nvPr>
        </p:nvSpPr>
        <p:spPr/>
        <p:txBody>
          <a:bodyPr/>
          <a:lstStyle/>
          <a:p>
            <a:r>
              <a:rPr lang="en-NZ" dirty="0" smtClean="0"/>
              <a:t>Insureds </a:t>
            </a:r>
            <a:r>
              <a:rPr lang="en-NZ" dirty="0"/>
              <a:t>and insurers knew </a:t>
            </a:r>
            <a:r>
              <a:rPr lang="en-NZ" dirty="0" smtClean="0"/>
              <a:t>that </a:t>
            </a:r>
            <a:r>
              <a:rPr lang="en-NZ" dirty="0"/>
              <a:t>the legs were at risk of fatigue cracks during the voyage.</a:t>
            </a:r>
            <a:r>
              <a:rPr lang="en-NZ" dirty="0" smtClean="0">
                <a:effectLst/>
              </a:rPr>
              <a:t> </a:t>
            </a:r>
          </a:p>
          <a:p>
            <a:r>
              <a:rPr lang="en-NZ" dirty="0" smtClean="0"/>
              <a:t>Surveyors </a:t>
            </a:r>
            <a:r>
              <a:rPr lang="en-NZ" dirty="0"/>
              <a:t>required that </a:t>
            </a:r>
            <a:r>
              <a:rPr lang="en-NZ" dirty="0" smtClean="0"/>
              <a:t>legs </a:t>
            </a:r>
            <a:r>
              <a:rPr lang="en-NZ" dirty="0"/>
              <a:t>be reinspected when </a:t>
            </a:r>
            <a:r>
              <a:rPr lang="en-NZ" dirty="0" smtClean="0"/>
              <a:t>barge </a:t>
            </a:r>
            <a:r>
              <a:rPr lang="en-NZ" dirty="0"/>
              <a:t>reached Cape Town</a:t>
            </a:r>
            <a:r>
              <a:rPr lang="en-NZ" dirty="0" smtClean="0">
                <a:effectLst/>
              </a:rPr>
              <a:t> (half way).</a:t>
            </a:r>
          </a:p>
          <a:p>
            <a:r>
              <a:rPr lang="en-NZ" dirty="0" smtClean="0"/>
              <a:t>At </a:t>
            </a:r>
            <a:r>
              <a:rPr lang="en-NZ" dirty="0"/>
              <a:t>Cape </a:t>
            </a:r>
            <a:r>
              <a:rPr lang="en-NZ" dirty="0" smtClean="0"/>
              <a:t>Town</a:t>
            </a:r>
            <a:r>
              <a:rPr lang="en-NZ" dirty="0"/>
              <a:t> </a:t>
            </a:r>
            <a:r>
              <a:rPr lang="en-NZ" dirty="0" smtClean="0"/>
              <a:t>it </a:t>
            </a:r>
            <a:r>
              <a:rPr lang="en-NZ" dirty="0"/>
              <a:t>was found that there had occurred a considerable degree of fatigue cracking on the legs.  </a:t>
            </a:r>
            <a:r>
              <a:rPr lang="en-NZ" dirty="0" smtClean="0"/>
              <a:t>Repairs </a:t>
            </a:r>
            <a:r>
              <a:rPr lang="en-NZ" dirty="0"/>
              <a:t>were carried out.</a:t>
            </a:r>
            <a:r>
              <a:rPr lang="en-NZ" dirty="0" smtClean="0">
                <a:effectLst/>
              </a:rPr>
              <a:t> </a:t>
            </a:r>
            <a:endParaRPr lang="en-US" dirty="0"/>
          </a:p>
        </p:txBody>
      </p:sp>
    </p:spTree>
    <p:extLst>
      <p:ext uri="{BB962C8B-B14F-4D97-AF65-F5344CB8AC3E}">
        <p14:creationId xmlns:p14="http://schemas.microsoft.com/office/powerpoint/2010/main" val="246895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208</TotalTime>
  <Words>3354</Words>
  <Application>Microsoft Macintosh PowerPoint</Application>
  <PresentationFormat>On-screen Show (4:3)</PresentationFormat>
  <Paragraphs>182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INHERENT VICE: LIMITS AND TENSIONS </vt:lpstr>
      <vt:lpstr>Inherent vice - introduction </vt:lpstr>
      <vt:lpstr>Inherent vice in marine insurance</vt:lpstr>
      <vt:lpstr>Inherent vice – a definition</vt:lpstr>
      <vt:lpstr>Inherent vice – a definition</vt:lpstr>
      <vt:lpstr>Noten v Harding [1990] 2 Lloyd’s Rep 283 (CA) </vt:lpstr>
      <vt:lpstr>Nelson v Royal &amp; Sun Alliance (2006) 57 BCLR (4th) 27 </vt:lpstr>
      <vt:lpstr>The Cendor MOPU [2011] UKSC 5 </vt:lpstr>
      <vt:lpstr>The Cendor MOPU [2011] UKSC 5 </vt:lpstr>
      <vt:lpstr>The Cendor MOPU [2011] UKSC 5 </vt:lpstr>
      <vt:lpstr>The Cendor MOPU [2011] UKSC 5 </vt:lpstr>
      <vt:lpstr>The Cendor MOPU [2011] UKSC 5 </vt:lpstr>
      <vt:lpstr>The Cendor MOPU [2011] UKSC 5 </vt:lpstr>
      <vt:lpstr>The Cendor MOPU [2011] UKSC 5 </vt:lpstr>
      <vt:lpstr>Inherent vice – onus of proof </vt:lpstr>
      <vt:lpstr>Inherent vice – onus of proof </vt:lpstr>
      <vt:lpstr>Non-marine insurance </vt:lpstr>
      <vt:lpstr>Some basic concepts</vt:lpstr>
      <vt:lpstr>Faulty workmanship exclusions </vt:lpstr>
      <vt:lpstr>It’s a contract stupid</vt:lpstr>
      <vt:lpstr>Pentagon v United States Fidelity &amp; Guaranty Co [1978] 1 Lloyd’s Rep 93 </vt:lpstr>
      <vt:lpstr>Walker v Sun Alliance (1999) 10 ANZ Ins Cas 74,681 (NSWCA) </vt:lpstr>
      <vt:lpstr>Walker v Sun Alliance (1999) 10 ANZ Ins Cas 74,681 (NSWCA) </vt:lpstr>
      <vt:lpstr>Walker v Sun Alliance (1999) 10 ANZ Ins Cas 74,681 (NSWCA) </vt:lpstr>
      <vt:lpstr>CA Blackwell (Contractors) Ltd v Gerling [2008] Lloyd’s Rep IR 529 </vt:lpstr>
      <vt:lpstr>CA Blackwell (Contractors) Ltd v Gerling [2008] Lloyd’s Rep IR 529 </vt:lpstr>
      <vt:lpstr>CA Blackwell (Contractors) Ltd v Gerling [2008] Lloyd’s Rep IR 529 </vt:lpstr>
      <vt:lpstr>CA Blackwell (Contractors) Ltd v Gerling [2008] Lloyd’s Rep IR 529 </vt:lpstr>
      <vt:lpstr>Recreational Services Ltd v QBE (2006) 14 ANZ Ins Cas 75,106 </vt:lpstr>
      <vt:lpstr>Recreational Services Ltd v QBE (2006) 14 ANZ Ins Cas 75,106 </vt:lpstr>
      <vt:lpstr>Recreational Services Ltd v QBE (2006) 14 ANZ Ins Cas 75,106 </vt:lpstr>
      <vt:lpstr>Holmes Construction v Vero (District Court)</vt:lpstr>
      <vt:lpstr>Holmes Construction v Vero (District Court)</vt:lpstr>
      <vt:lpstr>Holmes Construction v Vero (District Court)</vt:lpstr>
      <vt:lpstr>Holmes Construction v Vero (District Court)</vt:lpstr>
      <vt:lpstr>Ledcor Construction v Northbridge Indemnity Insurance [2016] SCC 37 </vt:lpstr>
      <vt:lpstr>Ledcor Construction v Northbridge Indemnity Insurance [2016] SCC 37 </vt:lpstr>
      <vt:lpstr>Ledcor Construction v Northbridge Indemnity Insurance [2016] SCC 37 </vt:lpstr>
      <vt:lpstr>Ledcor Construction v Northbridge Indemnity Insurance [2016] SCC 37 </vt:lpstr>
      <vt:lpstr>Ledcor Construction v Northbridge Indemnity Insurance [2016] SCC 37 </vt:lpstr>
      <vt:lpstr>Ledcor Construction v Northbridge Indemnity Insurance [2016] SCC 37 </vt:lpstr>
      <vt:lpstr>Ledcor Construction v Northbridge Indemnity Insurance [2016] SCC 37 </vt:lpstr>
      <vt:lpstr>Ledcor Construction v Northbridge Indemnity Insurance [2016] SCC 37 </vt:lpstr>
      <vt:lpstr>Contrast Ledcor with:</vt:lpstr>
    </vt:vector>
  </TitlesOfParts>
  <Company>Shortland Chambers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INHERENT VICE: LIMITS AND TENSIONS </dc:title>
  <dc:creator>Neil Campbell</dc:creator>
  <cp:lastModifiedBy>Neil Campbell</cp:lastModifiedBy>
  <cp:revision>17</cp:revision>
  <dcterms:created xsi:type="dcterms:W3CDTF">2017-03-05T21:34:54Z</dcterms:created>
  <dcterms:modified xsi:type="dcterms:W3CDTF">2017-03-06T01:03:51Z</dcterms:modified>
</cp:coreProperties>
</file>